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6858000" cx="12192000"/>
  <p:notesSz cx="12192000" cy="6858000"/>
  <p:embeddedFontLst>
    <p:embeddedFont>
      <p:font typeface="Arial Black"/>
      <p:regular r:id="rId56"/>
    </p:embeddedFont>
    <p:embeddedFont>
      <p:font typeface="Carli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61" roundtripDataSignature="AMtx7mjArWeZkcMRpRC3qWAuzfQ7qT2h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1AB186-C633-4AFB-AE04-EC05826CE109}">
  <a:tblStyle styleId="{C41AB186-C633-4AFB-AE04-EC05826CE10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arli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Carlito-regular.fntdata"/><Relationship Id="rId12" Type="http://schemas.openxmlformats.org/officeDocument/2006/relationships/slide" Target="slides/slide6.xml"/><Relationship Id="rId56" Type="http://schemas.openxmlformats.org/officeDocument/2006/relationships/font" Target="fonts/ArialBlack-regular.fntdata"/><Relationship Id="rId15" Type="http://schemas.openxmlformats.org/officeDocument/2006/relationships/slide" Target="slides/slide9.xml"/><Relationship Id="rId59" Type="http://schemas.openxmlformats.org/officeDocument/2006/relationships/font" Target="fonts/Carlito-italic.fntdata"/><Relationship Id="rId14" Type="http://schemas.openxmlformats.org/officeDocument/2006/relationships/slide" Target="slides/slide8.xml"/><Relationship Id="rId58" Type="http://schemas.openxmlformats.org/officeDocument/2006/relationships/font" Target="fonts/Carli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7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5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8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9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0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2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4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6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8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9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0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8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0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:notes"/>
          <p:cNvSpPr/>
          <p:nvPr>
            <p:ph idx="2" type="sldImg"/>
          </p:nvPr>
        </p:nvSpPr>
        <p:spPr>
          <a:xfrm>
            <a:off x="3810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/>
          <p:nvPr>
            <p:ph type="ctrTitle"/>
          </p:nvPr>
        </p:nvSpPr>
        <p:spPr>
          <a:xfrm>
            <a:off x="3980814" y="2350770"/>
            <a:ext cx="423037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5"/>
          <p:cNvSpPr txBox="1"/>
          <p:nvPr>
            <p:ph idx="1" type="body"/>
          </p:nvPr>
        </p:nvSpPr>
        <p:spPr>
          <a:xfrm>
            <a:off x="600709" y="1334770"/>
            <a:ext cx="10990580" cy="429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6"/>
          <p:cNvSpPr/>
          <p:nvPr/>
        </p:nvSpPr>
        <p:spPr>
          <a:xfrm>
            <a:off x="3810" y="6400799"/>
            <a:ext cx="12188190" cy="457200"/>
          </a:xfrm>
          <a:custGeom>
            <a:rect b="b" l="l" r="r" t="t"/>
            <a:pathLst>
              <a:path extrusionOk="0" h="457200" w="12188190">
                <a:moveTo>
                  <a:pt x="12188190" y="0"/>
                </a:moveTo>
                <a:lnTo>
                  <a:pt x="0" y="0"/>
                </a:lnTo>
                <a:lnTo>
                  <a:pt x="0" y="457200"/>
                </a:lnTo>
                <a:lnTo>
                  <a:pt x="12188190" y="457200"/>
                </a:lnTo>
                <a:close/>
              </a:path>
            </a:pathLst>
          </a:custGeom>
          <a:solidFill>
            <a:srgbClr val="C72F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6"/>
          <p:cNvSpPr/>
          <p:nvPr/>
        </p:nvSpPr>
        <p:spPr>
          <a:xfrm>
            <a:off x="0" y="6334759"/>
            <a:ext cx="12189460" cy="62230"/>
          </a:xfrm>
          <a:custGeom>
            <a:rect b="b" l="l" r="r" t="t"/>
            <a:pathLst>
              <a:path extrusionOk="0" h="62229" w="12189460">
                <a:moveTo>
                  <a:pt x="12189460" y="0"/>
                </a:moveTo>
                <a:lnTo>
                  <a:pt x="0" y="0"/>
                </a:lnTo>
                <a:lnTo>
                  <a:pt x="0" y="62229"/>
                </a:lnTo>
                <a:lnTo>
                  <a:pt x="12189460" y="62229"/>
                </a:lnTo>
                <a:close/>
              </a:path>
            </a:pathLst>
          </a:custGeom>
          <a:solidFill>
            <a:srgbClr val="E22C9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6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7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7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8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8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8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8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8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8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3"/>
          <p:cNvSpPr txBox="1"/>
          <p:nvPr>
            <p:ph idx="1" type="body"/>
          </p:nvPr>
        </p:nvSpPr>
        <p:spPr>
          <a:xfrm>
            <a:off x="600709" y="1334770"/>
            <a:ext cx="10990580" cy="429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4.pn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5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jp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jpg"/><Relationship Id="rId4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jp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jpg"/><Relationship Id="rId4" Type="http://schemas.openxmlformats.org/officeDocument/2006/relationships/image" Target="../media/image5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jpg"/><Relationship Id="rId4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Relationship Id="rId4" Type="http://schemas.openxmlformats.org/officeDocument/2006/relationships/image" Target="../media/image4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jp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2"/>
          <p:cNvPicPr preferRelativeResize="0"/>
          <p:nvPr/>
        </p:nvPicPr>
        <p:blipFill rotWithShape="1">
          <a:blip r:embed="rId3">
            <a:alphaModFix/>
          </a:blip>
          <a:srcRect b="37575" l="32978" r="45947" t="2788"/>
          <a:stretch/>
        </p:blipFill>
        <p:spPr>
          <a:xfrm>
            <a:off x="2743200" y="989330"/>
            <a:ext cx="7239000" cy="4783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/>
          <p:nvPr>
            <p:ph type="title"/>
          </p:nvPr>
        </p:nvSpPr>
        <p:spPr>
          <a:xfrm>
            <a:off x="607059" y="849629"/>
            <a:ext cx="583247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5867"/>
                </a:solidFill>
              </a:rPr>
              <a:t>1. Introduction to oral structures:</a:t>
            </a:r>
            <a:endParaRPr/>
          </a:p>
        </p:txBody>
      </p:sp>
      <p:sp>
        <p:nvSpPr>
          <p:cNvPr id="113" name="Google Shape;113;p12"/>
          <p:cNvSpPr txBox="1"/>
          <p:nvPr/>
        </p:nvSpPr>
        <p:spPr>
          <a:xfrm>
            <a:off x="605790" y="1667509"/>
            <a:ext cx="5849620" cy="35039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Each human being has 2 jaws: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208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Upper jaw	maxilla	</a:t>
            </a:r>
            <a:r>
              <a:rPr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maxillary teeth</a:t>
            </a: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 Lower jaw	mandible		</a:t>
            </a:r>
            <a:r>
              <a:rPr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mandibular teeth</a:t>
            </a: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 A </a:t>
            </a:r>
            <a:r>
              <a:rPr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midline </a:t>
            </a: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divides the oral cavity into 2 equal halves.  So the teeth in oral cavity are divided into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4 Quadrants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12"/>
          <p:cNvGrpSpPr/>
          <p:nvPr/>
        </p:nvGrpSpPr>
        <p:grpSpPr>
          <a:xfrm>
            <a:off x="2019300" y="2382519"/>
            <a:ext cx="581660" cy="148590"/>
            <a:chOff x="2019300" y="2382519"/>
            <a:chExt cx="581660" cy="148590"/>
          </a:xfrm>
        </p:grpSpPr>
        <p:sp>
          <p:nvSpPr>
            <p:cNvPr id="115" name="Google Shape;115;p12"/>
            <p:cNvSpPr/>
            <p:nvPr/>
          </p:nvSpPr>
          <p:spPr>
            <a:xfrm>
              <a:off x="2019300" y="2382519"/>
              <a:ext cx="580390" cy="148590"/>
            </a:xfrm>
            <a:custGeom>
              <a:rect b="b" l="l" r="r" t="t"/>
              <a:pathLst>
                <a:path extrusionOk="0" h="148589" w="580389">
                  <a:moveTo>
                    <a:pt x="506730" y="0"/>
                  </a:moveTo>
                  <a:lnTo>
                    <a:pt x="506730" y="36829"/>
                  </a:lnTo>
                  <a:lnTo>
                    <a:pt x="0" y="36829"/>
                  </a:lnTo>
                  <a:lnTo>
                    <a:pt x="0" y="111759"/>
                  </a:lnTo>
                  <a:lnTo>
                    <a:pt x="506730" y="111759"/>
                  </a:lnTo>
                  <a:lnTo>
                    <a:pt x="506730" y="148589"/>
                  </a:lnTo>
                  <a:lnTo>
                    <a:pt x="580389" y="73659"/>
                  </a:lnTo>
                  <a:lnTo>
                    <a:pt x="5067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2019300" y="2382519"/>
              <a:ext cx="581660" cy="148590"/>
            </a:xfrm>
            <a:custGeom>
              <a:rect b="b" l="l" r="r" t="t"/>
              <a:pathLst>
                <a:path extrusionOk="0" h="148589" w="581660">
                  <a:moveTo>
                    <a:pt x="0" y="36829"/>
                  </a:moveTo>
                  <a:lnTo>
                    <a:pt x="506730" y="36829"/>
                  </a:lnTo>
                  <a:lnTo>
                    <a:pt x="506730" y="0"/>
                  </a:lnTo>
                  <a:lnTo>
                    <a:pt x="580389" y="73659"/>
                  </a:lnTo>
                  <a:lnTo>
                    <a:pt x="506730" y="148589"/>
                  </a:lnTo>
                  <a:lnTo>
                    <a:pt x="506730" y="111759"/>
                  </a:lnTo>
                  <a:lnTo>
                    <a:pt x="0" y="111759"/>
                  </a:lnTo>
                  <a:lnTo>
                    <a:pt x="0" y="36829"/>
                  </a:lnTo>
                  <a:close/>
                </a:path>
                <a:path extrusionOk="0" h="148589" w="581660">
                  <a:moveTo>
                    <a:pt x="0" y="0"/>
                  </a:moveTo>
                  <a:lnTo>
                    <a:pt x="0" y="0"/>
                  </a:lnTo>
                </a:path>
                <a:path extrusionOk="0" h="148589" w="581660">
                  <a:moveTo>
                    <a:pt x="581660" y="148589"/>
                  </a:moveTo>
                  <a:lnTo>
                    <a:pt x="581660" y="148589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2"/>
          <p:cNvGrpSpPr/>
          <p:nvPr/>
        </p:nvGrpSpPr>
        <p:grpSpPr>
          <a:xfrm>
            <a:off x="3675379" y="2357119"/>
            <a:ext cx="617220" cy="148590"/>
            <a:chOff x="3675379" y="2357119"/>
            <a:chExt cx="617220" cy="148590"/>
          </a:xfrm>
        </p:grpSpPr>
        <p:sp>
          <p:nvSpPr>
            <p:cNvPr id="118" name="Google Shape;118;p12"/>
            <p:cNvSpPr/>
            <p:nvPr/>
          </p:nvSpPr>
          <p:spPr>
            <a:xfrm>
              <a:off x="3675379" y="2357119"/>
              <a:ext cx="617220" cy="148590"/>
            </a:xfrm>
            <a:custGeom>
              <a:rect b="b" l="l" r="r" t="t"/>
              <a:pathLst>
                <a:path extrusionOk="0" h="148589" w="617220">
                  <a:moveTo>
                    <a:pt x="543560" y="0"/>
                  </a:moveTo>
                  <a:lnTo>
                    <a:pt x="543560" y="36829"/>
                  </a:lnTo>
                  <a:lnTo>
                    <a:pt x="0" y="36829"/>
                  </a:lnTo>
                  <a:lnTo>
                    <a:pt x="0" y="110489"/>
                  </a:lnTo>
                  <a:lnTo>
                    <a:pt x="543560" y="110489"/>
                  </a:lnTo>
                  <a:lnTo>
                    <a:pt x="543560" y="148589"/>
                  </a:lnTo>
                  <a:lnTo>
                    <a:pt x="617220" y="73659"/>
                  </a:lnTo>
                  <a:lnTo>
                    <a:pt x="5435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3675379" y="2357119"/>
              <a:ext cx="617220" cy="148590"/>
            </a:xfrm>
            <a:custGeom>
              <a:rect b="b" l="l" r="r" t="t"/>
              <a:pathLst>
                <a:path extrusionOk="0" h="148589" w="617220">
                  <a:moveTo>
                    <a:pt x="0" y="36829"/>
                  </a:moveTo>
                  <a:lnTo>
                    <a:pt x="543560" y="36829"/>
                  </a:lnTo>
                  <a:lnTo>
                    <a:pt x="543560" y="0"/>
                  </a:lnTo>
                  <a:lnTo>
                    <a:pt x="617220" y="73659"/>
                  </a:lnTo>
                  <a:lnTo>
                    <a:pt x="543560" y="148589"/>
                  </a:lnTo>
                  <a:lnTo>
                    <a:pt x="543560" y="110489"/>
                  </a:lnTo>
                  <a:lnTo>
                    <a:pt x="0" y="110489"/>
                  </a:lnTo>
                  <a:lnTo>
                    <a:pt x="0" y="36829"/>
                  </a:lnTo>
                  <a:close/>
                </a:path>
                <a:path extrusionOk="0" h="148589" w="617220">
                  <a:moveTo>
                    <a:pt x="0" y="0"/>
                  </a:moveTo>
                  <a:lnTo>
                    <a:pt x="0" y="0"/>
                  </a:lnTo>
                </a:path>
                <a:path extrusionOk="0" h="148589" w="617220">
                  <a:moveTo>
                    <a:pt x="617220" y="148589"/>
                  </a:moveTo>
                  <a:lnTo>
                    <a:pt x="617220" y="148589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2"/>
          <p:cNvGrpSpPr/>
          <p:nvPr/>
        </p:nvGrpSpPr>
        <p:grpSpPr>
          <a:xfrm>
            <a:off x="2019300" y="3016250"/>
            <a:ext cx="581660" cy="142240"/>
            <a:chOff x="2019300" y="3016250"/>
            <a:chExt cx="581660" cy="142240"/>
          </a:xfrm>
        </p:grpSpPr>
        <p:sp>
          <p:nvSpPr>
            <p:cNvPr id="121" name="Google Shape;121;p12"/>
            <p:cNvSpPr/>
            <p:nvPr/>
          </p:nvSpPr>
          <p:spPr>
            <a:xfrm>
              <a:off x="2019300" y="3016250"/>
              <a:ext cx="580390" cy="142240"/>
            </a:xfrm>
            <a:custGeom>
              <a:rect b="b" l="l" r="r" t="t"/>
              <a:pathLst>
                <a:path extrusionOk="0" h="142239" w="580389">
                  <a:moveTo>
                    <a:pt x="509269" y="0"/>
                  </a:moveTo>
                  <a:lnTo>
                    <a:pt x="509269" y="35560"/>
                  </a:lnTo>
                  <a:lnTo>
                    <a:pt x="0" y="35560"/>
                  </a:lnTo>
                  <a:lnTo>
                    <a:pt x="0" y="106679"/>
                  </a:lnTo>
                  <a:lnTo>
                    <a:pt x="509269" y="106679"/>
                  </a:lnTo>
                  <a:lnTo>
                    <a:pt x="509269" y="142239"/>
                  </a:lnTo>
                  <a:lnTo>
                    <a:pt x="580389" y="71120"/>
                  </a:lnTo>
                  <a:lnTo>
                    <a:pt x="509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>
              <a:off x="2019300" y="3016250"/>
              <a:ext cx="581660" cy="142240"/>
            </a:xfrm>
            <a:custGeom>
              <a:rect b="b" l="l" r="r" t="t"/>
              <a:pathLst>
                <a:path extrusionOk="0" h="142239" w="581660">
                  <a:moveTo>
                    <a:pt x="0" y="35560"/>
                  </a:moveTo>
                  <a:lnTo>
                    <a:pt x="509269" y="35560"/>
                  </a:lnTo>
                  <a:lnTo>
                    <a:pt x="509269" y="0"/>
                  </a:lnTo>
                  <a:lnTo>
                    <a:pt x="580389" y="71120"/>
                  </a:lnTo>
                  <a:lnTo>
                    <a:pt x="509269" y="142239"/>
                  </a:lnTo>
                  <a:lnTo>
                    <a:pt x="509269" y="106679"/>
                  </a:lnTo>
                  <a:lnTo>
                    <a:pt x="0" y="106679"/>
                  </a:lnTo>
                  <a:lnTo>
                    <a:pt x="0" y="35560"/>
                  </a:lnTo>
                  <a:close/>
                </a:path>
                <a:path extrusionOk="0" h="142239" w="581660">
                  <a:moveTo>
                    <a:pt x="0" y="0"/>
                  </a:moveTo>
                  <a:lnTo>
                    <a:pt x="0" y="0"/>
                  </a:lnTo>
                </a:path>
                <a:path extrusionOk="0" h="142239" w="581660">
                  <a:moveTo>
                    <a:pt x="581660" y="142239"/>
                  </a:moveTo>
                  <a:lnTo>
                    <a:pt x="581660" y="142239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2"/>
          <p:cNvGrpSpPr/>
          <p:nvPr/>
        </p:nvGrpSpPr>
        <p:grpSpPr>
          <a:xfrm>
            <a:off x="3840479" y="3016250"/>
            <a:ext cx="501650" cy="161290"/>
            <a:chOff x="3840479" y="3016250"/>
            <a:chExt cx="501650" cy="161290"/>
          </a:xfrm>
        </p:grpSpPr>
        <p:sp>
          <p:nvSpPr>
            <p:cNvPr id="124" name="Google Shape;124;p12"/>
            <p:cNvSpPr/>
            <p:nvPr/>
          </p:nvSpPr>
          <p:spPr>
            <a:xfrm>
              <a:off x="3840479" y="3016250"/>
              <a:ext cx="501650" cy="161290"/>
            </a:xfrm>
            <a:custGeom>
              <a:rect b="b" l="l" r="r" t="t"/>
              <a:pathLst>
                <a:path extrusionOk="0" h="161289" w="501650">
                  <a:moveTo>
                    <a:pt x="421640" y="0"/>
                  </a:moveTo>
                  <a:lnTo>
                    <a:pt x="421640" y="39370"/>
                  </a:lnTo>
                  <a:lnTo>
                    <a:pt x="0" y="39370"/>
                  </a:lnTo>
                  <a:lnTo>
                    <a:pt x="0" y="120650"/>
                  </a:lnTo>
                  <a:lnTo>
                    <a:pt x="421640" y="120650"/>
                  </a:lnTo>
                  <a:lnTo>
                    <a:pt x="421640" y="161289"/>
                  </a:lnTo>
                  <a:lnTo>
                    <a:pt x="501650" y="80010"/>
                  </a:lnTo>
                  <a:lnTo>
                    <a:pt x="4216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3840479" y="3016250"/>
              <a:ext cx="501650" cy="161290"/>
            </a:xfrm>
            <a:custGeom>
              <a:rect b="b" l="l" r="r" t="t"/>
              <a:pathLst>
                <a:path extrusionOk="0" h="161289" w="501650">
                  <a:moveTo>
                    <a:pt x="0" y="39370"/>
                  </a:moveTo>
                  <a:lnTo>
                    <a:pt x="421640" y="39370"/>
                  </a:lnTo>
                  <a:lnTo>
                    <a:pt x="421640" y="0"/>
                  </a:lnTo>
                  <a:lnTo>
                    <a:pt x="501650" y="80010"/>
                  </a:lnTo>
                  <a:lnTo>
                    <a:pt x="421640" y="161289"/>
                  </a:lnTo>
                  <a:lnTo>
                    <a:pt x="421640" y="120650"/>
                  </a:lnTo>
                  <a:lnTo>
                    <a:pt x="0" y="120650"/>
                  </a:lnTo>
                  <a:lnTo>
                    <a:pt x="0" y="39370"/>
                  </a:lnTo>
                  <a:close/>
                </a:path>
                <a:path extrusionOk="0" h="161289" w="501650">
                  <a:moveTo>
                    <a:pt x="0" y="0"/>
                  </a:moveTo>
                  <a:lnTo>
                    <a:pt x="0" y="0"/>
                  </a:lnTo>
                </a:path>
                <a:path extrusionOk="0" h="161289" w="501650">
                  <a:moveTo>
                    <a:pt x="501650" y="161289"/>
                  </a:moveTo>
                  <a:lnTo>
                    <a:pt x="501650" y="161289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2"/>
          <p:cNvGrpSpPr/>
          <p:nvPr/>
        </p:nvGrpSpPr>
        <p:grpSpPr>
          <a:xfrm>
            <a:off x="6648450" y="0"/>
            <a:ext cx="5207000" cy="6858000"/>
            <a:chOff x="6648450" y="0"/>
            <a:chExt cx="5207000" cy="6858000"/>
          </a:xfrm>
        </p:grpSpPr>
        <p:sp>
          <p:nvSpPr>
            <p:cNvPr id="127" name="Google Shape;127;p12"/>
            <p:cNvSpPr/>
            <p:nvPr/>
          </p:nvSpPr>
          <p:spPr>
            <a:xfrm>
              <a:off x="6648450" y="251459"/>
              <a:ext cx="5207000" cy="6413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9363334" y="0"/>
              <a:ext cx="137795" cy="6858000"/>
            </a:xfrm>
            <a:custGeom>
              <a:rect b="b" l="l" r="r" t="t"/>
              <a:pathLst>
                <a:path extrusionOk="0" h="6858000" w="137795">
                  <a:moveTo>
                    <a:pt x="0" y="0"/>
                  </a:moveTo>
                  <a:lnTo>
                    <a:pt x="137535" y="6858000"/>
                  </a:lnTo>
                </a:path>
              </a:pathLst>
            </a:custGeom>
            <a:noFill/>
            <a:ln cap="flat" cmpd="sng" w="12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12"/>
          <p:cNvGrpSpPr/>
          <p:nvPr/>
        </p:nvGrpSpPr>
        <p:grpSpPr>
          <a:xfrm>
            <a:off x="5392420" y="4248150"/>
            <a:ext cx="838200" cy="190500"/>
            <a:chOff x="5392420" y="4248150"/>
            <a:chExt cx="838200" cy="190500"/>
          </a:xfrm>
        </p:grpSpPr>
        <p:sp>
          <p:nvSpPr>
            <p:cNvPr id="130" name="Google Shape;130;p12"/>
            <p:cNvSpPr/>
            <p:nvPr/>
          </p:nvSpPr>
          <p:spPr>
            <a:xfrm>
              <a:off x="5392420" y="4248150"/>
              <a:ext cx="838200" cy="190500"/>
            </a:xfrm>
            <a:custGeom>
              <a:rect b="b" l="l" r="r" t="t"/>
              <a:pathLst>
                <a:path extrusionOk="0" h="190500" w="838200">
                  <a:moveTo>
                    <a:pt x="742950" y="0"/>
                  </a:moveTo>
                  <a:lnTo>
                    <a:pt x="742950" y="46989"/>
                  </a:lnTo>
                  <a:lnTo>
                    <a:pt x="0" y="46989"/>
                  </a:lnTo>
                  <a:lnTo>
                    <a:pt x="0" y="143510"/>
                  </a:lnTo>
                  <a:lnTo>
                    <a:pt x="742950" y="143510"/>
                  </a:lnTo>
                  <a:lnTo>
                    <a:pt x="742950" y="190500"/>
                  </a:lnTo>
                  <a:lnTo>
                    <a:pt x="838200" y="95250"/>
                  </a:lnTo>
                  <a:lnTo>
                    <a:pt x="7429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5392420" y="4248150"/>
              <a:ext cx="838200" cy="190500"/>
            </a:xfrm>
            <a:custGeom>
              <a:rect b="b" l="l" r="r" t="t"/>
              <a:pathLst>
                <a:path extrusionOk="0" h="190500" w="838200">
                  <a:moveTo>
                    <a:pt x="0" y="46989"/>
                  </a:moveTo>
                  <a:lnTo>
                    <a:pt x="742950" y="46989"/>
                  </a:lnTo>
                  <a:lnTo>
                    <a:pt x="742950" y="0"/>
                  </a:lnTo>
                  <a:lnTo>
                    <a:pt x="838200" y="95250"/>
                  </a:lnTo>
                  <a:lnTo>
                    <a:pt x="742950" y="190500"/>
                  </a:lnTo>
                  <a:lnTo>
                    <a:pt x="742950" y="143510"/>
                  </a:lnTo>
                  <a:lnTo>
                    <a:pt x="0" y="143510"/>
                  </a:lnTo>
                  <a:lnTo>
                    <a:pt x="0" y="46989"/>
                  </a:lnTo>
                  <a:close/>
                </a:path>
                <a:path extrusionOk="0" h="190500" w="838200">
                  <a:moveTo>
                    <a:pt x="0" y="0"/>
                  </a:moveTo>
                  <a:lnTo>
                    <a:pt x="0" y="0"/>
                  </a:lnTo>
                </a:path>
                <a:path extrusionOk="0" h="190500" w="838200">
                  <a:moveTo>
                    <a:pt x="838200" y="190500"/>
                  </a:moveTo>
                  <a:lnTo>
                    <a:pt x="838200" y="190500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3"/>
          <p:cNvGrpSpPr/>
          <p:nvPr/>
        </p:nvGrpSpPr>
        <p:grpSpPr>
          <a:xfrm>
            <a:off x="3703320" y="915669"/>
            <a:ext cx="4574539" cy="5267960"/>
            <a:chOff x="3703320" y="915669"/>
            <a:chExt cx="4574539" cy="5267960"/>
          </a:xfrm>
        </p:grpSpPr>
        <p:sp>
          <p:nvSpPr>
            <p:cNvPr id="137" name="Google Shape;137;p13"/>
            <p:cNvSpPr/>
            <p:nvPr/>
          </p:nvSpPr>
          <p:spPr>
            <a:xfrm>
              <a:off x="3703320" y="915669"/>
              <a:ext cx="4574539" cy="526796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3797300" y="1341119"/>
              <a:ext cx="1231900" cy="5791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6943090" y="1352550"/>
              <a:ext cx="1225550" cy="55498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797300" y="4376419"/>
              <a:ext cx="1231900" cy="56641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7047229" y="4389119"/>
              <a:ext cx="1122679" cy="51688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3"/>
          <p:cNvSpPr txBox="1"/>
          <p:nvPr/>
        </p:nvSpPr>
        <p:spPr>
          <a:xfrm>
            <a:off x="387350" y="1431290"/>
            <a:ext cx="330644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Maxillary Right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quadrant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8341359" y="1431290"/>
            <a:ext cx="310642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52399"/>
                </a:solidFill>
              </a:rPr>
              <a:t>Maxillary Left </a:t>
            </a:r>
            <a:r>
              <a:rPr lang="en-US" sz="2400">
                <a:solidFill>
                  <a:srgbClr val="000000"/>
                </a:solidFill>
              </a:rPr>
              <a:t>quadrant</a:t>
            </a:r>
            <a:endParaRPr sz="2400"/>
          </a:p>
        </p:txBody>
      </p:sp>
      <p:sp>
        <p:nvSpPr>
          <p:cNvPr id="144" name="Google Shape;144;p13"/>
          <p:cNvSpPr txBox="1"/>
          <p:nvPr/>
        </p:nvSpPr>
        <p:spPr>
          <a:xfrm>
            <a:off x="247650" y="4429759"/>
            <a:ext cx="361251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Mandibular Right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quadrant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8121650" y="4441190"/>
            <a:ext cx="3411854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Mandibular Left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quadrant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13"/>
          <p:cNvGrpSpPr/>
          <p:nvPr/>
        </p:nvGrpSpPr>
        <p:grpSpPr>
          <a:xfrm>
            <a:off x="4959350" y="2862579"/>
            <a:ext cx="1497330" cy="872490"/>
            <a:chOff x="4959350" y="2862579"/>
            <a:chExt cx="1497330" cy="872490"/>
          </a:xfrm>
        </p:grpSpPr>
        <p:sp>
          <p:nvSpPr>
            <p:cNvPr id="147" name="Google Shape;147;p13"/>
            <p:cNvSpPr/>
            <p:nvPr/>
          </p:nvSpPr>
          <p:spPr>
            <a:xfrm>
              <a:off x="5707380" y="2915919"/>
              <a:ext cx="694690" cy="814069"/>
            </a:xfrm>
            <a:custGeom>
              <a:rect b="b" l="l" r="r" t="t"/>
              <a:pathLst>
                <a:path extrusionOk="0" h="814070" w="694689">
                  <a:moveTo>
                    <a:pt x="0" y="0"/>
                  </a:moveTo>
                  <a:lnTo>
                    <a:pt x="0" y="109219"/>
                  </a:lnTo>
                  <a:lnTo>
                    <a:pt x="29210" y="110489"/>
                  </a:lnTo>
                  <a:lnTo>
                    <a:pt x="58420" y="110489"/>
                  </a:lnTo>
                  <a:lnTo>
                    <a:pt x="87630" y="113029"/>
                  </a:lnTo>
                  <a:lnTo>
                    <a:pt x="200660" y="125729"/>
                  </a:lnTo>
                  <a:lnTo>
                    <a:pt x="255270" y="137159"/>
                  </a:lnTo>
                  <a:lnTo>
                    <a:pt x="306070" y="149859"/>
                  </a:lnTo>
                  <a:lnTo>
                    <a:pt x="354330" y="165100"/>
                  </a:lnTo>
                  <a:lnTo>
                    <a:pt x="420370" y="191769"/>
                  </a:lnTo>
                  <a:lnTo>
                    <a:pt x="458470" y="213359"/>
                  </a:lnTo>
                  <a:lnTo>
                    <a:pt x="476250" y="223519"/>
                  </a:lnTo>
                  <a:lnTo>
                    <a:pt x="508000" y="246379"/>
                  </a:lnTo>
                  <a:lnTo>
                    <a:pt x="546100" y="283209"/>
                  </a:lnTo>
                  <a:lnTo>
                    <a:pt x="571500" y="322579"/>
                  </a:lnTo>
                  <a:lnTo>
                    <a:pt x="576580" y="336550"/>
                  </a:lnTo>
                  <a:lnTo>
                    <a:pt x="581660" y="349250"/>
                  </a:lnTo>
                  <a:lnTo>
                    <a:pt x="584200" y="363219"/>
                  </a:lnTo>
                  <a:lnTo>
                    <a:pt x="585470" y="377189"/>
                  </a:lnTo>
                  <a:lnTo>
                    <a:pt x="585470" y="391159"/>
                  </a:lnTo>
                  <a:lnTo>
                    <a:pt x="576580" y="431800"/>
                  </a:lnTo>
                  <a:lnTo>
                    <a:pt x="553720" y="471169"/>
                  </a:lnTo>
                  <a:lnTo>
                    <a:pt x="505460" y="520700"/>
                  </a:lnTo>
                  <a:lnTo>
                    <a:pt x="473710" y="543559"/>
                  </a:lnTo>
                  <a:lnTo>
                    <a:pt x="454660" y="553719"/>
                  </a:lnTo>
                  <a:lnTo>
                    <a:pt x="436880" y="565150"/>
                  </a:lnTo>
                  <a:lnTo>
                    <a:pt x="416560" y="574039"/>
                  </a:lnTo>
                  <a:lnTo>
                    <a:pt x="394970" y="584200"/>
                  </a:lnTo>
                  <a:lnTo>
                    <a:pt x="373380" y="593089"/>
                  </a:lnTo>
                  <a:lnTo>
                    <a:pt x="350520" y="600709"/>
                  </a:lnTo>
                  <a:lnTo>
                    <a:pt x="326390" y="609600"/>
                  </a:lnTo>
                  <a:lnTo>
                    <a:pt x="300990" y="615950"/>
                  </a:lnTo>
                  <a:lnTo>
                    <a:pt x="250190" y="629919"/>
                  </a:lnTo>
                  <a:lnTo>
                    <a:pt x="195580" y="640079"/>
                  </a:lnTo>
                  <a:lnTo>
                    <a:pt x="139700" y="647700"/>
                  </a:lnTo>
                  <a:lnTo>
                    <a:pt x="111760" y="650129"/>
                  </a:lnTo>
                  <a:lnTo>
                    <a:pt x="107266" y="650533"/>
                  </a:lnTo>
                  <a:lnTo>
                    <a:pt x="82550" y="652779"/>
                  </a:lnTo>
                  <a:lnTo>
                    <a:pt x="54695" y="653991"/>
                  </a:lnTo>
                  <a:lnTo>
                    <a:pt x="0" y="709929"/>
                  </a:lnTo>
                  <a:lnTo>
                    <a:pt x="111760" y="814069"/>
                  </a:lnTo>
                  <a:lnTo>
                    <a:pt x="62230" y="763269"/>
                  </a:lnTo>
                  <a:lnTo>
                    <a:pt x="96520" y="760729"/>
                  </a:lnTo>
                  <a:lnTo>
                    <a:pt x="165100" y="753109"/>
                  </a:lnTo>
                  <a:lnTo>
                    <a:pt x="231140" y="742949"/>
                  </a:lnTo>
                  <a:lnTo>
                    <a:pt x="295910" y="727709"/>
                  </a:lnTo>
                  <a:lnTo>
                    <a:pt x="356870" y="709929"/>
                  </a:lnTo>
                  <a:lnTo>
                    <a:pt x="415290" y="688339"/>
                  </a:lnTo>
                  <a:lnTo>
                    <a:pt x="468630" y="664209"/>
                  </a:lnTo>
                  <a:lnTo>
                    <a:pt x="516890" y="637539"/>
                  </a:lnTo>
                  <a:lnTo>
                    <a:pt x="539750" y="622300"/>
                  </a:lnTo>
                  <a:lnTo>
                    <a:pt x="561340" y="608329"/>
                  </a:lnTo>
                  <a:lnTo>
                    <a:pt x="599440" y="575309"/>
                  </a:lnTo>
                  <a:lnTo>
                    <a:pt x="631190" y="542289"/>
                  </a:lnTo>
                  <a:lnTo>
                    <a:pt x="656590" y="506729"/>
                  </a:lnTo>
                  <a:lnTo>
                    <a:pt x="675640" y="469900"/>
                  </a:lnTo>
                  <a:lnTo>
                    <a:pt x="688340" y="431800"/>
                  </a:lnTo>
                  <a:lnTo>
                    <a:pt x="694690" y="393700"/>
                  </a:lnTo>
                  <a:lnTo>
                    <a:pt x="694690" y="374650"/>
                  </a:lnTo>
                  <a:lnTo>
                    <a:pt x="689610" y="336550"/>
                  </a:lnTo>
                  <a:lnTo>
                    <a:pt x="678180" y="299719"/>
                  </a:lnTo>
                  <a:lnTo>
                    <a:pt x="659130" y="261619"/>
                  </a:lnTo>
                  <a:lnTo>
                    <a:pt x="647700" y="245109"/>
                  </a:lnTo>
                  <a:lnTo>
                    <a:pt x="635000" y="226059"/>
                  </a:lnTo>
                  <a:lnTo>
                    <a:pt x="603250" y="193039"/>
                  </a:lnTo>
                  <a:lnTo>
                    <a:pt x="565150" y="160019"/>
                  </a:lnTo>
                  <a:lnTo>
                    <a:pt x="499110" y="116839"/>
                  </a:lnTo>
                  <a:lnTo>
                    <a:pt x="448310" y="90169"/>
                  </a:lnTo>
                  <a:lnTo>
                    <a:pt x="392430" y="67309"/>
                  </a:lnTo>
                  <a:lnTo>
                    <a:pt x="334010" y="46989"/>
                  </a:lnTo>
                  <a:lnTo>
                    <a:pt x="238760" y="22859"/>
                  </a:lnTo>
                  <a:lnTo>
                    <a:pt x="138430" y="7619"/>
                  </a:lnTo>
                  <a:lnTo>
                    <a:pt x="69850" y="2539"/>
                  </a:lnTo>
                  <a:lnTo>
                    <a:pt x="0" y="0"/>
                  </a:lnTo>
                  <a:close/>
                </a:path>
                <a:path extrusionOk="0" h="814070" w="694689">
                  <a:moveTo>
                    <a:pt x="54726" y="653959"/>
                  </a:moveTo>
                  <a:lnTo>
                    <a:pt x="53340" y="654050"/>
                  </a:lnTo>
                  <a:lnTo>
                    <a:pt x="54695" y="653991"/>
                  </a:lnTo>
                  <a:close/>
                </a:path>
                <a:path extrusionOk="0" h="814070" w="694689">
                  <a:moveTo>
                    <a:pt x="111760" y="595629"/>
                  </a:moveTo>
                  <a:lnTo>
                    <a:pt x="54726" y="653959"/>
                  </a:lnTo>
                  <a:lnTo>
                    <a:pt x="107266" y="650533"/>
                  </a:lnTo>
                  <a:lnTo>
                    <a:pt x="111760" y="650129"/>
                  </a:lnTo>
                  <a:lnTo>
                    <a:pt x="111760" y="595629"/>
                  </a:lnTo>
                  <a:close/>
                </a:path>
              </a:pathLst>
            </a:custGeom>
            <a:solidFill>
              <a:srgbClr val="E22C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4959350" y="2862579"/>
              <a:ext cx="1497330" cy="872490"/>
            </a:xfrm>
            <a:custGeom>
              <a:rect b="b" l="l" r="r" t="t"/>
              <a:pathLst>
                <a:path extrusionOk="0" h="872489" w="1497329">
                  <a:moveTo>
                    <a:pt x="748029" y="53340"/>
                  </a:moveTo>
                  <a:lnTo>
                    <a:pt x="783589" y="54610"/>
                  </a:lnTo>
                  <a:lnTo>
                    <a:pt x="817879" y="55880"/>
                  </a:lnTo>
                  <a:lnTo>
                    <a:pt x="886460" y="60960"/>
                  </a:lnTo>
                  <a:lnTo>
                    <a:pt x="953770" y="71120"/>
                  </a:lnTo>
                  <a:lnTo>
                    <a:pt x="1018539" y="83820"/>
                  </a:lnTo>
                  <a:lnTo>
                    <a:pt x="1050289" y="91440"/>
                  </a:lnTo>
                  <a:lnTo>
                    <a:pt x="1082039" y="100330"/>
                  </a:lnTo>
                  <a:lnTo>
                    <a:pt x="1111250" y="110490"/>
                  </a:lnTo>
                  <a:lnTo>
                    <a:pt x="1140460" y="120650"/>
                  </a:lnTo>
                  <a:lnTo>
                    <a:pt x="1168400" y="132080"/>
                  </a:lnTo>
                  <a:lnTo>
                    <a:pt x="1196339" y="143510"/>
                  </a:lnTo>
                  <a:lnTo>
                    <a:pt x="1221739" y="156210"/>
                  </a:lnTo>
                  <a:lnTo>
                    <a:pt x="1270000" y="184150"/>
                  </a:lnTo>
                  <a:lnTo>
                    <a:pt x="1313179" y="213360"/>
                  </a:lnTo>
                  <a:lnTo>
                    <a:pt x="1332229" y="229870"/>
                  </a:lnTo>
                  <a:lnTo>
                    <a:pt x="1351279" y="246380"/>
                  </a:lnTo>
                  <a:lnTo>
                    <a:pt x="1367789" y="262890"/>
                  </a:lnTo>
                  <a:lnTo>
                    <a:pt x="1383029" y="279400"/>
                  </a:lnTo>
                  <a:lnTo>
                    <a:pt x="1395729" y="298450"/>
                  </a:lnTo>
                  <a:lnTo>
                    <a:pt x="1407160" y="314960"/>
                  </a:lnTo>
                  <a:lnTo>
                    <a:pt x="1426210" y="353060"/>
                  </a:lnTo>
                  <a:lnTo>
                    <a:pt x="1437639" y="389890"/>
                  </a:lnTo>
                  <a:lnTo>
                    <a:pt x="1440179" y="408940"/>
                  </a:lnTo>
                  <a:lnTo>
                    <a:pt x="1442720" y="427990"/>
                  </a:lnTo>
                  <a:lnTo>
                    <a:pt x="1442720" y="447040"/>
                  </a:lnTo>
                  <a:lnTo>
                    <a:pt x="1440179" y="466090"/>
                  </a:lnTo>
                  <a:lnTo>
                    <a:pt x="1431289" y="504190"/>
                  </a:lnTo>
                  <a:lnTo>
                    <a:pt x="1416050" y="541020"/>
                  </a:lnTo>
                  <a:lnTo>
                    <a:pt x="1393189" y="577850"/>
                  </a:lnTo>
                  <a:lnTo>
                    <a:pt x="1363979" y="612140"/>
                  </a:lnTo>
                  <a:lnTo>
                    <a:pt x="1328420" y="645160"/>
                  </a:lnTo>
                  <a:lnTo>
                    <a:pt x="1309370" y="661670"/>
                  </a:lnTo>
                  <a:lnTo>
                    <a:pt x="1287779" y="675640"/>
                  </a:lnTo>
                  <a:lnTo>
                    <a:pt x="1264920" y="690880"/>
                  </a:lnTo>
                  <a:lnTo>
                    <a:pt x="1240789" y="704850"/>
                  </a:lnTo>
                  <a:lnTo>
                    <a:pt x="1189989" y="730250"/>
                  </a:lnTo>
                  <a:lnTo>
                    <a:pt x="1134110" y="753110"/>
                  </a:lnTo>
                  <a:lnTo>
                    <a:pt x="1074420" y="772160"/>
                  </a:lnTo>
                  <a:lnTo>
                    <a:pt x="1043939" y="781050"/>
                  </a:lnTo>
                  <a:lnTo>
                    <a:pt x="1012189" y="788670"/>
                  </a:lnTo>
                  <a:lnTo>
                    <a:pt x="979170" y="796290"/>
                  </a:lnTo>
                  <a:lnTo>
                    <a:pt x="946150" y="801370"/>
                  </a:lnTo>
                  <a:lnTo>
                    <a:pt x="913129" y="806450"/>
                  </a:lnTo>
                  <a:lnTo>
                    <a:pt x="878839" y="810260"/>
                  </a:lnTo>
                  <a:lnTo>
                    <a:pt x="844550" y="814070"/>
                  </a:lnTo>
                  <a:lnTo>
                    <a:pt x="810260" y="816610"/>
                  </a:lnTo>
                  <a:lnTo>
                    <a:pt x="859789" y="867410"/>
                  </a:lnTo>
                  <a:lnTo>
                    <a:pt x="748029" y="763270"/>
                  </a:lnTo>
                  <a:lnTo>
                    <a:pt x="859789" y="648970"/>
                  </a:lnTo>
                  <a:lnTo>
                    <a:pt x="859789" y="703580"/>
                  </a:lnTo>
                  <a:lnTo>
                    <a:pt x="801370" y="707390"/>
                  </a:lnTo>
                  <a:lnTo>
                    <a:pt x="830579" y="706120"/>
                  </a:lnTo>
                  <a:lnTo>
                    <a:pt x="858520" y="703580"/>
                  </a:lnTo>
                  <a:lnTo>
                    <a:pt x="887729" y="701040"/>
                  </a:lnTo>
                  <a:lnTo>
                    <a:pt x="915670" y="697230"/>
                  </a:lnTo>
                  <a:lnTo>
                    <a:pt x="971550" y="688340"/>
                  </a:lnTo>
                  <a:lnTo>
                    <a:pt x="1023620" y="676910"/>
                  </a:lnTo>
                  <a:lnTo>
                    <a:pt x="1049020" y="669290"/>
                  </a:lnTo>
                  <a:lnTo>
                    <a:pt x="1074420" y="662940"/>
                  </a:lnTo>
                  <a:lnTo>
                    <a:pt x="1098550" y="654050"/>
                  </a:lnTo>
                  <a:lnTo>
                    <a:pt x="1121410" y="646430"/>
                  </a:lnTo>
                  <a:lnTo>
                    <a:pt x="1143000" y="637540"/>
                  </a:lnTo>
                  <a:lnTo>
                    <a:pt x="1164589" y="627380"/>
                  </a:lnTo>
                  <a:lnTo>
                    <a:pt x="1184910" y="618490"/>
                  </a:lnTo>
                  <a:lnTo>
                    <a:pt x="1202689" y="607060"/>
                  </a:lnTo>
                  <a:lnTo>
                    <a:pt x="1221739" y="596900"/>
                  </a:lnTo>
                  <a:lnTo>
                    <a:pt x="1238250" y="585470"/>
                  </a:lnTo>
                  <a:lnTo>
                    <a:pt x="1253489" y="574040"/>
                  </a:lnTo>
                  <a:lnTo>
                    <a:pt x="1267460" y="561340"/>
                  </a:lnTo>
                  <a:lnTo>
                    <a:pt x="1280160" y="549910"/>
                  </a:lnTo>
                  <a:lnTo>
                    <a:pt x="1310639" y="511810"/>
                  </a:lnTo>
                  <a:lnTo>
                    <a:pt x="1328420" y="471170"/>
                  </a:lnTo>
                  <a:lnTo>
                    <a:pt x="1333500" y="444500"/>
                  </a:lnTo>
                  <a:lnTo>
                    <a:pt x="1333500" y="430530"/>
                  </a:lnTo>
                  <a:lnTo>
                    <a:pt x="1332229" y="416560"/>
                  </a:lnTo>
                  <a:lnTo>
                    <a:pt x="1329689" y="402590"/>
                  </a:lnTo>
                  <a:lnTo>
                    <a:pt x="1324610" y="389890"/>
                  </a:lnTo>
                  <a:lnTo>
                    <a:pt x="1319529" y="375920"/>
                  </a:lnTo>
                  <a:lnTo>
                    <a:pt x="1311910" y="363220"/>
                  </a:lnTo>
                  <a:lnTo>
                    <a:pt x="1303020" y="349250"/>
                  </a:lnTo>
                  <a:lnTo>
                    <a:pt x="1294129" y="336550"/>
                  </a:lnTo>
                  <a:lnTo>
                    <a:pt x="1282700" y="325120"/>
                  </a:lnTo>
                  <a:lnTo>
                    <a:pt x="1270000" y="312420"/>
                  </a:lnTo>
                  <a:lnTo>
                    <a:pt x="1256029" y="299720"/>
                  </a:lnTo>
                  <a:lnTo>
                    <a:pt x="1240789" y="288290"/>
                  </a:lnTo>
                  <a:lnTo>
                    <a:pt x="1224279" y="276860"/>
                  </a:lnTo>
                  <a:lnTo>
                    <a:pt x="1206500" y="266700"/>
                  </a:lnTo>
                  <a:lnTo>
                    <a:pt x="1187450" y="255270"/>
                  </a:lnTo>
                  <a:lnTo>
                    <a:pt x="1168400" y="245110"/>
                  </a:lnTo>
                  <a:lnTo>
                    <a:pt x="1146810" y="236220"/>
                  </a:lnTo>
                  <a:lnTo>
                    <a:pt x="1125220" y="227330"/>
                  </a:lnTo>
                  <a:lnTo>
                    <a:pt x="1102360" y="218440"/>
                  </a:lnTo>
                  <a:lnTo>
                    <a:pt x="1079500" y="210820"/>
                  </a:lnTo>
                  <a:lnTo>
                    <a:pt x="1054100" y="203200"/>
                  </a:lnTo>
                  <a:lnTo>
                    <a:pt x="1028700" y="196850"/>
                  </a:lnTo>
                  <a:lnTo>
                    <a:pt x="1003300" y="190500"/>
                  </a:lnTo>
                  <a:lnTo>
                    <a:pt x="976629" y="184150"/>
                  </a:lnTo>
                  <a:lnTo>
                    <a:pt x="948689" y="179070"/>
                  </a:lnTo>
                  <a:lnTo>
                    <a:pt x="920750" y="175260"/>
                  </a:lnTo>
                  <a:lnTo>
                    <a:pt x="892810" y="171450"/>
                  </a:lnTo>
                  <a:lnTo>
                    <a:pt x="864870" y="167640"/>
                  </a:lnTo>
                  <a:lnTo>
                    <a:pt x="835660" y="166370"/>
                  </a:lnTo>
                  <a:lnTo>
                    <a:pt x="806450" y="163830"/>
                  </a:lnTo>
                  <a:lnTo>
                    <a:pt x="777239" y="163830"/>
                  </a:lnTo>
                  <a:lnTo>
                    <a:pt x="748029" y="162560"/>
                  </a:lnTo>
                  <a:lnTo>
                    <a:pt x="748029" y="53340"/>
                  </a:lnTo>
                  <a:close/>
                </a:path>
                <a:path extrusionOk="0" h="872489" w="1497329">
                  <a:moveTo>
                    <a:pt x="1497329" y="0"/>
                  </a:moveTo>
                  <a:lnTo>
                    <a:pt x="1497329" y="0"/>
                  </a:lnTo>
                </a:path>
                <a:path extrusionOk="0" h="872489" w="1497329">
                  <a:moveTo>
                    <a:pt x="0" y="872490"/>
                  </a:moveTo>
                  <a:lnTo>
                    <a:pt x="0" y="872490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/>
          <p:nvPr>
            <p:ph type="title"/>
          </p:nvPr>
        </p:nvSpPr>
        <p:spPr>
          <a:xfrm>
            <a:off x="1054100" y="341629"/>
            <a:ext cx="456184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</a:rPr>
              <a:t>Types of teeth. 2</a:t>
            </a:r>
            <a:endParaRPr sz="4800"/>
          </a:p>
        </p:txBody>
      </p:sp>
      <p:sp>
        <p:nvSpPr>
          <p:cNvPr id="154" name="Google Shape;154;p14"/>
          <p:cNvSpPr txBox="1"/>
          <p:nvPr/>
        </p:nvSpPr>
        <p:spPr>
          <a:xfrm>
            <a:off x="883919" y="1751329"/>
            <a:ext cx="5260975" cy="1842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There are 4 types of teeth: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Two	types called </a:t>
            </a:r>
            <a:r>
              <a:rPr lang="en-US" sz="24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Anteriors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other 2 types are called </a:t>
            </a:r>
            <a:r>
              <a:rPr lang="en-US" sz="24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Posteriors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6245859" y="407669"/>
            <a:ext cx="4231640" cy="5974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title"/>
          </p:nvPr>
        </p:nvSpPr>
        <p:spPr>
          <a:xfrm>
            <a:off x="4857750" y="398779"/>
            <a:ext cx="267779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</a:rPr>
              <a:t>Anterior teeth</a:t>
            </a:r>
            <a:endParaRPr sz="3600"/>
          </a:p>
        </p:txBody>
      </p:sp>
      <p:grpSp>
        <p:nvGrpSpPr>
          <p:cNvPr id="161" name="Google Shape;161;p15"/>
          <p:cNvGrpSpPr/>
          <p:nvPr/>
        </p:nvGrpSpPr>
        <p:grpSpPr>
          <a:xfrm>
            <a:off x="1859279" y="1572260"/>
            <a:ext cx="3084830" cy="558800"/>
            <a:chOff x="1859279" y="1572260"/>
            <a:chExt cx="3084830" cy="558800"/>
          </a:xfrm>
        </p:grpSpPr>
        <p:sp>
          <p:nvSpPr>
            <p:cNvPr id="162" name="Google Shape;162;p15"/>
            <p:cNvSpPr/>
            <p:nvPr/>
          </p:nvSpPr>
          <p:spPr>
            <a:xfrm>
              <a:off x="1859279" y="1572260"/>
              <a:ext cx="3084830" cy="558800"/>
            </a:xfrm>
            <a:custGeom>
              <a:rect b="b" l="l" r="r" t="t"/>
              <a:pathLst>
                <a:path extrusionOk="0" h="558800" w="3084829">
                  <a:moveTo>
                    <a:pt x="3084830" y="0"/>
                  </a:moveTo>
                  <a:lnTo>
                    <a:pt x="69850" y="0"/>
                  </a:lnTo>
                  <a:lnTo>
                    <a:pt x="69850" y="419100"/>
                  </a:lnTo>
                  <a:lnTo>
                    <a:pt x="0" y="419100"/>
                  </a:lnTo>
                  <a:lnTo>
                    <a:pt x="139700" y="558800"/>
                  </a:lnTo>
                  <a:lnTo>
                    <a:pt x="278130" y="419100"/>
                  </a:lnTo>
                  <a:lnTo>
                    <a:pt x="209550" y="419100"/>
                  </a:lnTo>
                  <a:lnTo>
                    <a:pt x="209550" y="139700"/>
                  </a:lnTo>
                  <a:lnTo>
                    <a:pt x="3084830" y="139700"/>
                  </a:lnTo>
                  <a:lnTo>
                    <a:pt x="3084830" y="0"/>
                  </a:lnTo>
                  <a:close/>
                </a:path>
              </a:pathLst>
            </a:custGeom>
            <a:solidFill>
              <a:srgbClr val="E22C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859279" y="1572260"/>
              <a:ext cx="3084830" cy="558800"/>
            </a:xfrm>
            <a:custGeom>
              <a:rect b="b" l="l" r="r" t="t"/>
              <a:pathLst>
                <a:path extrusionOk="0" h="558800" w="3084829">
                  <a:moveTo>
                    <a:pt x="3084830" y="139700"/>
                  </a:moveTo>
                  <a:lnTo>
                    <a:pt x="209550" y="139700"/>
                  </a:lnTo>
                  <a:lnTo>
                    <a:pt x="209550" y="419100"/>
                  </a:lnTo>
                  <a:lnTo>
                    <a:pt x="278130" y="419100"/>
                  </a:lnTo>
                  <a:lnTo>
                    <a:pt x="139700" y="558800"/>
                  </a:lnTo>
                  <a:lnTo>
                    <a:pt x="0" y="419100"/>
                  </a:lnTo>
                  <a:lnTo>
                    <a:pt x="69850" y="419100"/>
                  </a:lnTo>
                  <a:lnTo>
                    <a:pt x="69850" y="0"/>
                  </a:lnTo>
                  <a:lnTo>
                    <a:pt x="3084830" y="0"/>
                  </a:lnTo>
                  <a:lnTo>
                    <a:pt x="3084830" y="139700"/>
                  </a:lnTo>
                  <a:close/>
                </a:path>
                <a:path extrusionOk="0" h="558800" w="3084829">
                  <a:moveTo>
                    <a:pt x="3084830" y="558800"/>
                  </a:moveTo>
                  <a:lnTo>
                    <a:pt x="3084830" y="558800"/>
                  </a:lnTo>
                </a:path>
                <a:path extrusionOk="0" h="558800" w="308482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15"/>
          <p:cNvGrpSpPr/>
          <p:nvPr/>
        </p:nvGrpSpPr>
        <p:grpSpPr>
          <a:xfrm>
            <a:off x="7532370" y="1572260"/>
            <a:ext cx="3157220" cy="558800"/>
            <a:chOff x="7532370" y="1572260"/>
            <a:chExt cx="3157220" cy="558800"/>
          </a:xfrm>
        </p:grpSpPr>
        <p:sp>
          <p:nvSpPr>
            <p:cNvPr id="165" name="Google Shape;165;p15"/>
            <p:cNvSpPr/>
            <p:nvPr/>
          </p:nvSpPr>
          <p:spPr>
            <a:xfrm>
              <a:off x="7532370" y="1572260"/>
              <a:ext cx="3157220" cy="558800"/>
            </a:xfrm>
            <a:custGeom>
              <a:rect b="b" l="l" r="r" t="t"/>
              <a:pathLst>
                <a:path extrusionOk="0" h="558800" w="3157220">
                  <a:moveTo>
                    <a:pt x="308737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2948939" y="139700"/>
                  </a:lnTo>
                  <a:lnTo>
                    <a:pt x="2948939" y="419100"/>
                  </a:lnTo>
                  <a:lnTo>
                    <a:pt x="2879089" y="419100"/>
                  </a:lnTo>
                  <a:lnTo>
                    <a:pt x="3017520" y="558800"/>
                  </a:lnTo>
                  <a:lnTo>
                    <a:pt x="3157220" y="419100"/>
                  </a:lnTo>
                  <a:lnTo>
                    <a:pt x="3087370" y="419100"/>
                  </a:lnTo>
                  <a:lnTo>
                    <a:pt x="3087370" y="0"/>
                  </a:lnTo>
                  <a:close/>
                </a:path>
              </a:pathLst>
            </a:custGeom>
            <a:solidFill>
              <a:srgbClr val="E22C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7532370" y="1572260"/>
              <a:ext cx="3157220" cy="558800"/>
            </a:xfrm>
            <a:custGeom>
              <a:rect b="b" l="l" r="r" t="t"/>
              <a:pathLst>
                <a:path extrusionOk="0" h="558800" w="3157220">
                  <a:moveTo>
                    <a:pt x="0" y="139700"/>
                  </a:moveTo>
                  <a:lnTo>
                    <a:pt x="2948939" y="139700"/>
                  </a:lnTo>
                  <a:lnTo>
                    <a:pt x="2948939" y="419100"/>
                  </a:lnTo>
                  <a:lnTo>
                    <a:pt x="2879089" y="419100"/>
                  </a:lnTo>
                  <a:lnTo>
                    <a:pt x="3017520" y="558800"/>
                  </a:lnTo>
                  <a:lnTo>
                    <a:pt x="3157220" y="419100"/>
                  </a:lnTo>
                  <a:lnTo>
                    <a:pt x="3087370" y="419100"/>
                  </a:lnTo>
                  <a:lnTo>
                    <a:pt x="3087370" y="0"/>
                  </a:lnTo>
                  <a:lnTo>
                    <a:pt x="0" y="0"/>
                  </a:lnTo>
                  <a:lnTo>
                    <a:pt x="0" y="139700"/>
                  </a:lnTo>
                  <a:close/>
                </a:path>
                <a:path extrusionOk="0" h="558800" w="3157220">
                  <a:moveTo>
                    <a:pt x="0" y="558800"/>
                  </a:moveTo>
                  <a:lnTo>
                    <a:pt x="0" y="558800"/>
                  </a:lnTo>
                </a:path>
                <a:path extrusionOk="0" h="558800" w="3157220">
                  <a:moveTo>
                    <a:pt x="3157220" y="0"/>
                  </a:moveTo>
                  <a:lnTo>
                    <a:pt x="3157220" y="0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5"/>
          <p:cNvSpPr/>
          <p:nvPr/>
        </p:nvSpPr>
        <p:spPr>
          <a:xfrm>
            <a:off x="1775532" y="2488616"/>
            <a:ext cx="1075617" cy="20612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1487169" y="4885690"/>
            <a:ext cx="3165475" cy="15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3243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Incisors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2 incisors in each  quadrant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91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central	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to midline  1 </a:t>
            </a:r>
            <a:r>
              <a:rPr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lateral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10307721" y="2276208"/>
            <a:ext cx="995277" cy="20448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9465309" y="4734559"/>
            <a:ext cx="2244725" cy="1550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61341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Canines 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1 canine in  each quadrant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810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1 cusp so  called </a:t>
            </a:r>
            <a:r>
              <a:rPr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(cuspid)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type="title"/>
          </p:nvPr>
        </p:nvSpPr>
        <p:spPr>
          <a:xfrm>
            <a:off x="4782820" y="365759"/>
            <a:ext cx="282638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</a:rPr>
              <a:t>Posterior teeth</a:t>
            </a:r>
            <a:endParaRPr sz="3600"/>
          </a:p>
        </p:txBody>
      </p:sp>
      <p:grpSp>
        <p:nvGrpSpPr>
          <p:cNvPr id="176" name="Google Shape;176;p16"/>
          <p:cNvGrpSpPr/>
          <p:nvPr/>
        </p:nvGrpSpPr>
        <p:grpSpPr>
          <a:xfrm>
            <a:off x="1859279" y="1572260"/>
            <a:ext cx="3084830" cy="558800"/>
            <a:chOff x="1859279" y="1572260"/>
            <a:chExt cx="3084830" cy="558800"/>
          </a:xfrm>
        </p:grpSpPr>
        <p:sp>
          <p:nvSpPr>
            <p:cNvPr id="177" name="Google Shape;177;p16"/>
            <p:cNvSpPr/>
            <p:nvPr/>
          </p:nvSpPr>
          <p:spPr>
            <a:xfrm>
              <a:off x="1859279" y="1572260"/>
              <a:ext cx="3084830" cy="558800"/>
            </a:xfrm>
            <a:custGeom>
              <a:rect b="b" l="l" r="r" t="t"/>
              <a:pathLst>
                <a:path extrusionOk="0" h="558800" w="3084829">
                  <a:moveTo>
                    <a:pt x="3084830" y="0"/>
                  </a:moveTo>
                  <a:lnTo>
                    <a:pt x="69850" y="0"/>
                  </a:lnTo>
                  <a:lnTo>
                    <a:pt x="69850" y="419100"/>
                  </a:lnTo>
                  <a:lnTo>
                    <a:pt x="0" y="419100"/>
                  </a:lnTo>
                  <a:lnTo>
                    <a:pt x="139700" y="558800"/>
                  </a:lnTo>
                  <a:lnTo>
                    <a:pt x="278130" y="419100"/>
                  </a:lnTo>
                  <a:lnTo>
                    <a:pt x="209550" y="419100"/>
                  </a:lnTo>
                  <a:lnTo>
                    <a:pt x="209550" y="139700"/>
                  </a:lnTo>
                  <a:lnTo>
                    <a:pt x="3084830" y="139700"/>
                  </a:lnTo>
                  <a:lnTo>
                    <a:pt x="3084830" y="0"/>
                  </a:lnTo>
                  <a:close/>
                </a:path>
              </a:pathLst>
            </a:custGeom>
            <a:solidFill>
              <a:srgbClr val="E22C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1859279" y="1572260"/>
              <a:ext cx="3084830" cy="558800"/>
            </a:xfrm>
            <a:custGeom>
              <a:rect b="b" l="l" r="r" t="t"/>
              <a:pathLst>
                <a:path extrusionOk="0" h="558800" w="3084829">
                  <a:moveTo>
                    <a:pt x="3084830" y="139700"/>
                  </a:moveTo>
                  <a:lnTo>
                    <a:pt x="209550" y="139700"/>
                  </a:lnTo>
                  <a:lnTo>
                    <a:pt x="209550" y="419100"/>
                  </a:lnTo>
                  <a:lnTo>
                    <a:pt x="278130" y="419100"/>
                  </a:lnTo>
                  <a:lnTo>
                    <a:pt x="139700" y="558800"/>
                  </a:lnTo>
                  <a:lnTo>
                    <a:pt x="0" y="419100"/>
                  </a:lnTo>
                  <a:lnTo>
                    <a:pt x="69850" y="419100"/>
                  </a:lnTo>
                  <a:lnTo>
                    <a:pt x="69850" y="0"/>
                  </a:lnTo>
                  <a:lnTo>
                    <a:pt x="3084830" y="0"/>
                  </a:lnTo>
                  <a:lnTo>
                    <a:pt x="3084830" y="139700"/>
                  </a:lnTo>
                  <a:close/>
                </a:path>
                <a:path extrusionOk="0" h="558800" w="3084829">
                  <a:moveTo>
                    <a:pt x="3084830" y="558800"/>
                  </a:moveTo>
                  <a:lnTo>
                    <a:pt x="3084830" y="558800"/>
                  </a:lnTo>
                </a:path>
                <a:path extrusionOk="0" h="558800" w="308482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6"/>
          <p:cNvGrpSpPr/>
          <p:nvPr/>
        </p:nvGrpSpPr>
        <p:grpSpPr>
          <a:xfrm>
            <a:off x="7532370" y="1572260"/>
            <a:ext cx="3157220" cy="558800"/>
            <a:chOff x="7532370" y="1572260"/>
            <a:chExt cx="3157220" cy="558800"/>
          </a:xfrm>
        </p:grpSpPr>
        <p:sp>
          <p:nvSpPr>
            <p:cNvPr id="180" name="Google Shape;180;p16"/>
            <p:cNvSpPr/>
            <p:nvPr/>
          </p:nvSpPr>
          <p:spPr>
            <a:xfrm>
              <a:off x="7532370" y="1572260"/>
              <a:ext cx="3157220" cy="558800"/>
            </a:xfrm>
            <a:custGeom>
              <a:rect b="b" l="l" r="r" t="t"/>
              <a:pathLst>
                <a:path extrusionOk="0" h="558800" w="3157220">
                  <a:moveTo>
                    <a:pt x="308737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2948939" y="139700"/>
                  </a:lnTo>
                  <a:lnTo>
                    <a:pt x="2948939" y="419100"/>
                  </a:lnTo>
                  <a:lnTo>
                    <a:pt x="2879089" y="419100"/>
                  </a:lnTo>
                  <a:lnTo>
                    <a:pt x="3017520" y="558800"/>
                  </a:lnTo>
                  <a:lnTo>
                    <a:pt x="3157220" y="419100"/>
                  </a:lnTo>
                  <a:lnTo>
                    <a:pt x="3087370" y="419100"/>
                  </a:lnTo>
                  <a:lnTo>
                    <a:pt x="3087370" y="0"/>
                  </a:lnTo>
                  <a:close/>
                </a:path>
              </a:pathLst>
            </a:custGeom>
            <a:solidFill>
              <a:srgbClr val="E22C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532370" y="1572260"/>
              <a:ext cx="3157220" cy="558800"/>
            </a:xfrm>
            <a:custGeom>
              <a:rect b="b" l="l" r="r" t="t"/>
              <a:pathLst>
                <a:path extrusionOk="0" h="558800" w="3157220">
                  <a:moveTo>
                    <a:pt x="0" y="139700"/>
                  </a:moveTo>
                  <a:lnTo>
                    <a:pt x="2948939" y="139700"/>
                  </a:lnTo>
                  <a:lnTo>
                    <a:pt x="2948939" y="419100"/>
                  </a:lnTo>
                  <a:lnTo>
                    <a:pt x="2879089" y="419100"/>
                  </a:lnTo>
                  <a:lnTo>
                    <a:pt x="3017520" y="558800"/>
                  </a:lnTo>
                  <a:lnTo>
                    <a:pt x="3157220" y="419100"/>
                  </a:lnTo>
                  <a:lnTo>
                    <a:pt x="3087370" y="419100"/>
                  </a:lnTo>
                  <a:lnTo>
                    <a:pt x="3087370" y="0"/>
                  </a:lnTo>
                  <a:lnTo>
                    <a:pt x="0" y="0"/>
                  </a:lnTo>
                  <a:lnTo>
                    <a:pt x="0" y="139700"/>
                  </a:lnTo>
                  <a:close/>
                </a:path>
                <a:path extrusionOk="0" h="558800" w="3157220">
                  <a:moveTo>
                    <a:pt x="0" y="558800"/>
                  </a:moveTo>
                  <a:lnTo>
                    <a:pt x="0" y="558800"/>
                  </a:lnTo>
                </a:path>
                <a:path extrusionOk="0" h="558800" w="3157220">
                  <a:moveTo>
                    <a:pt x="3157220" y="0"/>
                  </a:moveTo>
                  <a:lnTo>
                    <a:pt x="3157220" y="0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16"/>
          <p:cNvSpPr txBox="1"/>
          <p:nvPr/>
        </p:nvSpPr>
        <p:spPr>
          <a:xfrm>
            <a:off x="1461769" y="4857750"/>
            <a:ext cx="3357879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83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premolars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04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2 in each quadrant  1</a:t>
            </a:r>
            <a:r>
              <a:rPr baseline="30000" lang="en-US" sz="17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2</a:t>
            </a:r>
            <a:r>
              <a:rPr baseline="30000" lang="en-US" sz="17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premolars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Mainly have 2 cusps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9071609" y="4734559"/>
            <a:ext cx="2790190" cy="1550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939800" lvl="0" marL="38100" marR="5384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Molars 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3 in each  quadrant 1</a:t>
            </a:r>
            <a:r>
              <a:rPr baseline="30000" lang="en-US" sz="17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</a:t>
            </a:r>
            <a:r>
              <a:rPr baseline="30000" lang="en-US" sz="17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3</a:t>
            </a:r>
            <a:r>
              <a:rPr baseline="30000" lang="en-US" sz="17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endParaRPr baseline="30000" sz="17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" marR="304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are multicuspid and  multirooted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6"/>
          <p:cNvSpPr/>
          <p:nvPr/>
        </p:nvSpPr>
        <p:spPr>
          <a:xfrm>
            <a:off x="10001250" y="2359660"/>
            <a:ext cx="1263650" cy="246253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1683500" y="2439764"/>
            <a:ext cx="1031759" cy="23481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type="title"/>
          </p:nvPr>
        </p:nvSpPr>
        <p:spPr>
          <a:xfrm>
            <a:off x="1176019" y="528320"/>
            <a:ext cx="567817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</a:rPr>
              <a:t>:Types of dentition. 3</a:t>
            </a:r>
            <a:endParaRPr sz="4800"/>
          </a:p>
        </p:txBody>
      </p:sp>
      <p:sp>
        <p:nvSpPr>
          <p:cNvPr id="191" name="Google Shape;191;p17"/>
          <p:cNvSpPr txBox="1"/>
          <p:nvPr/>
        </p:nvSpPr>
        <p:spPr>
          <a:xfrm>
            <a:off x="1084580" y="1483359"/>
            <a:ext cx="55632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There are 3 types of dentition in humans: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5105400" y="5857240"/>
            <a:ext cx="2500630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MIXED DENTITION</a:t>
            </a:r>
            <a:endParaRPr b="1" sz="2000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8890000" y="5862321"/>
            <a:ext cx="3302000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PERMANENT DENTITION</a:t>
            </a:r>
            <a:endParaRPr b="1" sz="2000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304801" y="5862320"/>
            <a:ext cx="3561396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DECIDUOUS DENTITION</a:t>
            </a:r>
            <a:endParaRPr b="1" sz="2000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30" y="2392043"/>
            <a:ext cx="3817967" cy="209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6522" y="2395790"/>
            <a:ext cx="4222750" cy="21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2628" y="2407283"/>
            <a:ext cx="3936648" cy="2099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>
            <a:off x="381000" y="228600"/>
            <a:ext cx="4189729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72FCC"/>
                </a:solidFill>
              </a:rPr>
              <a:t>1. Deciduous dentition:</a:t>
            </a:r>
            <a:endParaRPr/>
          </a:p>
        </p:txBody>
      </p:sp>
      <p:sp>
        <p:nvSpPr>
          <p:cNvPr id="203" name="Google Shape;203;p18"/>
          <p:cNvSpPr txBox="1"/>
          <p:nvPr/>
        </p:nvSpPr>
        <p:spPr>
          <a:xfrm>
            <a:off x="160931" y="838200"/>
            <a:ext cx="6625591" cy="59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9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are also called </a:t>
            </a:r>
            <a:r>
              <a:rPr lang="en-US" sz="2800">
                <a:solidFill>
                  <a:srgbClr val="C72FCC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>
                <a:solidFill>
                  <a:srgbClr val="C72FCC"/>
                </a:solidFill>
                <a:latin typeface="Arial"/>
                <a:ea typeface="Arial"/>
                <a:cs typeface="Arial"/>
                <a:sym typeface="Arial"/>
              </a:rPr>
              <a:t>milk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lang="en-US" sz="2800">
                <a:solidFill>
                  <a:srgbClr val="C72FCC"/>
                </a:solidFill>
                <a:latin typeface="Arial"/>
                <a:ea typeface="Arial"/>
                <a:cs typeface="Arial"/>
                <a:sym typeface="Arial"/>
              </a:rPr>
              <a:t>temporary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teeth.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93700" marR="10731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teeth start to appear at 6 months and continue to  erupt till age of 2.5-3 years.</a:t>
            </a:r>
            <a:endParaRPr/>
          </a:p>
          <a:p>
            <a:pPr indent="-342900" lvl="0" marL="39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are </a:t>
            </a:r>
            <a:r>
              <a:rPr lang="en-US" sz="2800">
                <a:solidFill>
                  <a:srgbClr val="C72FCC"/>
                </a:solidFill>
                <a:latin typeface="Arial"/>
                <a:ea typeface="Arial"/>
                <a:cs typeface="Arial"/>
                <a:sym typeface="Arial"/>
              </a:rPr>
              <a:t>20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number. </a:t>
            </a:r>
            <a:r>
              <a:rPr lang="en-US" sz="2800">
                <a:solidFill>
                  <a:srgbClr val="C72FCC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quadrant.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9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2FCC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rgbClr val="C72FCC"/>
                </a:solidFill>
                <a:latin typeface="Arial"/>
                <a:ea typeface="Arial"/>
                <a:cs typeface="Arial"/>
                <a:sym typeface="Arial"/>
              </a:rPr>
              <a:t>2 Incisors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42900" lvl="0" marL="39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1Canine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93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BC7"/>
              </a:buClr>
              <a:buSzPts val="2800"/>
              <a:buFont typeface="Noto Sans Symbols"/>
              <a:buChar char="❖"/>
            </a:pPr>
            <a:r>
              <a:rPr lang="en-US" sz="2800">
                <a:solidFill>
                  <a:srgbClr val="194BC7"/>
                </a:solidFill>
                <a:latin typeface="Arial"/>
                <a:ea typeface="Arial"/>
                <a:cs typeface="Arial"/>
                <a:sym typeface="Arial"/>
              </a:rPr>
              <a:t>2 Deciduous Molars.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teeth are called </a:t>
            </a:r>
            <a:r>
              <a:rPr i="1" lang="en-US" sz="28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(Predecessors)</a:t>
            </a:r>
            <a:endParaRPr i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8"/>
          <p:cNvSpPr/>
          <p:nvPr/>
        </p:nvSpPr>
        <p:spPr>
          <a:xfrm>
            <a:off x="6477000" y="1108710"/>
            <a:ext cx="5588634" cy="53682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435609" y="304800"/>
            <a:ext cx="332422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Mixed dentition:</a:t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293370" y="971549"/>
            <a:ext cx="6557645" cy="4505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-342900" lvl="0" marL="406400" marR="429894" rtl="0" algn="l">
              <a:lnSpc>
                <a:spcPct val="1394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It is type of dentition where </a:t>
            </a:r>
            <a:r>
              <a:rPr lang="en-US" sz="28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both deciduous  </a:t>
            </a: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8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permanent </a:t>
            </a: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teeth are present in the oral  cavity.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06400" marR="55880" rtl="0" algn="l">
              <a:lnSpc>
                <a:spcPct val="139600"/>
              </a:lnSpc>
              <a:spcBef>
                <a:spcPts val="139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It	usually starts with eruption of </a:t>
            </a:r>
            <a:r>
              <a:rPr lang="en-US" sz="28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aseline="30000"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st </a:t>
            </a:r>
            <a:r>
              <a:rPr lang="en-US" sz="28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permanent  molar.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06400" marR="260984" rtl="0" algn="l">
              <a:lnSpc>
                <a:spcPct val="1392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Begins from </a:t>
            </a:r>
            <a:r>
              <a:rPr lang="en-US" sz="28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6-12 </a:t>
            </a: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years with the shedding of  last deciduous tooth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7291069" y="3556000"/>
            <a:ext cx="4542789" cy="28905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7291069" y="568959"/>
            <a:ext cx="4542789" cy="280924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type="title"/>
          </p:nvPr>
        </p:nvSpPr>
        <p:spPr>
          <a:xfrm>
            <a:off x="341629" y="702309"/>
            <a:ext cx="288353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00000"/>
                </a:solidFill>
              </a:rPr>
              <a:t>Succedaneous teeth:</a:t>
            </a:r>
            <a:endParaRPr sz="2400"/>
          </a:p>
        </p:txBody>
      </p:sp>
      <p:sp>
        <p:nvSpPr>
          <p:cNvPr id="218" name="Google Shape;218;p20"/>
          <p:cNvSpPr txBox="1"/>
          <p:nvPr/>
        </p:nvSpPr>
        <p:spPr>
          <a:xfrm>
            <a:off x="250190" y="1244599"/>
            <a:ext cx="3369310" cy="9877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599" marR="5080" rtl="0" algn="l">
              <a:lnSpc>
                <a:spcPct val="139600"/>
              </a:lnSpc>
              <a:spcBef>
                <a:spcPts val="0"/>
              </a:spcBef>
              <a:spcAft>
                <a:spcPts val="0"/>
              </a:spcAft>
              <a:buClr>
                <a:srgbClr val="DE81E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20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decideous	teeth  permanent teeth.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3924605" y="1389379"/>
            <a:ext cx="328866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	replaced	by	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250190" y="2586990"/>
            <a:ext cx="5824220" cy="1078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2C9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2 D Incisors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replaced by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2 P Incisors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2530"/>
              </a:spcBef>
              <a:spcAft>
                <a:spcPts val="0"/>
              </a:spcAft>
              <a:buClr>
                <a:srgbClr val="E22C9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1 D Canine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replaced by </a:t>
            </a:r>
            <a:r>
              <a:rPr lang="en-US" sz="24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1 P Canine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250190" y="3961129"/>
            <a:ext cx="696087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4BC7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194BC7"/>
                </a:solidFill>
                <a:latin typeface="Arial"/>
                <a:ea typeface="Arial"/>
                <a:cs typeface="Arial"/>
                <a:sym typeface="Arial"/>
              </a:rPr>
              <a:t>2  D Molars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replaced by	</a:t>
            </a:r>
            <a:r>
              <a:rPr lang="en-US" sz="2400">
                <a:solidFill>
                  <a:srgbClr val="194BC7"/>
                </a:solidFill>
                <a:latin typeface="Arial"/>
                <a:ea typeface="Arial"/>
                <a:cs typeface="Arial"/>
                <a:sym typeface="Arial"/>
              </a:rPr>
              <a:t>2 Premolars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599" marR="5080" rtl="0" algn="l">
              <a:lnSpc>
                <a:spcPct val="1392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	</a:t>
            </a:r>
            <a:r>
              <a:rPr lang="en-US" sz="2400">
                <a:solidFill>
                  <a:srgbClr val="00AF4F"/>
                </a:solidFill>
                <a:latin typeface="Arial"/>
                <a:ea typeface="Arial"/>
                <a:cs typeface="Arial"/>
                <a:sym typeface="Arial"/>
              </a:rPr>
              <a:t>3 Permanent Molars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</a:t>
            </a:r>
            <a:r>
              <a:rPr lang="en-US" sz="2400">
                <a:solidFill>
                  <a:srgbClr val="00AF4F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considered as  a succedaneous teeth (</a:t>
            </a:r>
            <a:r>
              <a:rPr lang="en-US" sz="2400">
                <a:solidFill>
                  <a:srgbClr val="00AF4F"/>
                </a:solidFill>
                <a:latin typeface="Arial"/>
                <a:ea typeface="Arial"/>
                <a:cs typeface="Arial"/>
                <a:sym typeface="Arial"/>
              </a:rPr>
              <a:t>no predecessors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7462519" y="1085850"/>
            <a:ext cx="4575810" cy="44259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11065509" y="2373629"/>
            <a:ext cx="220979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AF4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11065509" y="3971290"/>
            <a:ext cx="220979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AF4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387350" y="328929"/>
            <a:ext cx="3571240" cy="43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3. Permanent dentition:</a:t>
            </a:r>
            <a:endParaRPr sz="2700"/>
          </a:p>
        </p:txBody>
      </p:sp>
      <p:sp>
        <p:nvSpPr>
          <p:cNvPr id="230" name="Google Shape;230;p21"/>
          <p:cNvSpPr txBox="1"/>
          <p:nvPr/>
        </p:nvSpPr>
        <p:spPr>
          <a:xfrm>
            <a:off x="0" y="924068"/>
            <a:ext cx="6929121" cy="593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They are also called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secondary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adult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teeth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68580" rtl="0" algn="l">
              <a:lnSpc>
                <a:spcPct val="130399"/>
              </a:lnSpc>
              <a:spcBef>
                <a:spcPts val="13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They start to erupt at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6 years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till nearly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21 years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with  eruption of	permanent 3</a:t>
            </a:r>
            <a:r>
              <a:rPr baseline="30000"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rd 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molar (wisdom tooth).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They last for long time and are not replaced.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They are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32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teeth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 each quadrant: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rgbClr val="DE81E1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2 incisors central and lateral (1,2)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spcBef>
                <a:spcPts val="212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1 canine (3)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>
                <a:solidFill>
                  <a:srgbClr val="194BC7"/>
                </a:solidFill>
                <a:latin typeface="Arial"/>
                <a:ea typeface="Arial"/>
                <a:cs typeface="Arial"/>
                <a:sym typeface="Arial"/>
              </a:rPr>
              <a:t>2 premolars (4, 5)</a:t>
            </a:r>
            <a:r>
              <a:rPr lang="en-US" sz="2400">
                <a:solidFill>
                  <a:srgbClr val="00AF4F"/>
                </a:solidFill>
                <a:latin typeface="Arial"/>
                <a:ea typeface="Arial"/>
                <a:cs typeface="Arial"/>
                <a:sym typeface="Arial"/>
              </a:rPr>
              <a:t> 3 molars (6,7,8)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419100" marR="0" rtl="0" algn="l">
              <a:lnSpc>
                <a:spcPct val="100000"/>
              </a:lnSpc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6858000" y="886602"/>
            <a:ext cx="5468620" cy="51193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4"/>
          <p:cNvGrpSpPr/>
          <p:nvPr/>
        </p:nvGrpSpPr>
        <p:grpSpPr>
          <a:xfrm>
            <a:off x="0" y="6334759"/>
            <a:ext cx="12192000" cy="523240"/>
            <a:chOff x="0" y="6334759"/>
            <a:chExt cx="12192000" cy="523240"/>
          </a:xfrm>
        </p:grpSpPr>
        <p:sp>
          <p:nvSpPr>
            <p:cNvPr id="56" name="Google Shape;56;p4"/>
            <p:cNvSpPr/>
            <p:nvPr/>
          </p:nvSpPr>
          <p:spPr>
            <a:xfrm>
              <a:off x="3810" y="6400799"/>
              <a:ext cx="12188190" cy="457200"/>
            </a:xfrm>
            <a:custGeom>
              <a:rect b="b" l="l" r="r" t="t"/>
              <a:pathLst>
                <a:path extrusionOk="0" h="457200" w="12188190">
                  <a:moveTo>
                    <a:pt x="1218819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88190" y="457200"/>
                  </a:lnTo>
                  <a:close/>
                </a:path>
              </a:pathLst>
            </a:custGeom>
            <a:solidFill>
              <a:srgbClr val="31859B"/>
            </a:solidFill>
            <a:ln cap="flat" cmpd="sng" w="952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0" y="6334759"/>
              <a:ext cx="12189460" cy="62230"/>
            </a:xfrm>
            <a:custGeom>
              <a:rect b="b" l="l" r="r" t="t"/>
              <a:pathLst>
                <a:path extrusionOk="0" h="62229" w="12189460">
                  <a:moveTo>
                    <a:pt x="12189460" y="0"/>
                  </a:moveTo>
                  <a:lnTo>
                    <a:pt x="0" y="0"/>
                  </a:lnTo>
                  <a:lnTo>
                    <a:pt x="0" y="62229"/>
                  </a:lnTo>
                  <a:lnTo>
                    <a:pt x="12189460" y="62229"/>
                  </a:lnTo>
                  <a:close/>
                </a:path>
              </a:pathLst>
            </a:custGeom>
            <a:solidFill>
              <a:srgbClr val="31859B"/>
            </a:solidFill>
            <a:ln cap="flat" cmpd="sng" w="952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4"/>
          <p:cNvSpPr/>
          <p:nvPr/>
        </p:nvSpPr>
        <p:spPr>
          <a:xfrm>
            <a:off x="1207769" y="4343400"/>
            <a:ext cx="9876790" cy="0"/>
          </a:xfrm>
          <a:custGeom>
            <a:rect b="b" l="l" r="r" t="t"/>
            <a:pathLst>
              <a:path extrusionOk="0" h="120000" w="9876790">
                <a:moveTo>
                  <a:pt x="0" y="0"/>
                </a:moveTo>
                <a:lnTo>
                  <a:pt x="9876790" y="0"/>
                </a:lnTo>
              </a:path>
            </a:pathLst>
          </a:custGeom>
          <a:noFill/>
          <a:ln cap="flat" cmpd="sng" w="9525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 txBox="1"/>
          <p:nvPr>
            <p:ph type="ctrTitle"/>
          </p:nvPr>
        </p:nvSpPr>
        <p:spPr>
          <a:xfrm>
            <a:off x="1600200" y="2555506"/>
            <a:ext cx="9372600" cy="1490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717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05867"/>
                </a:solidFill>
              </a:rPr>
              <a:t>INTRODUCTION TO TOOTH MORPHOLOGY</a:t>
            </a:r>
            <a:br>
              <a:rPr b="1" lang="en-US" sz="3200">
                <a:solidFill>
                  <a:srgbClr val="205867"/>
                </a:solidFill>
              </a:rPr>
            </a:br>
            <a:br>
              <a:rPr lang="en-US" sz="3200">
                <a:solidFill>
                  <a:srgbClr val="205867"/>
                </a:solidFill>
              </a:rPr>
            </a:br>
            <a:endParaRPr sz="3200">
              <a:solidFill>
                <a:srgbClr val="205867"/>
              </a:solidFill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4038601" y="4497070"/>
            <a:ext cx="4724400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Dr Asma Saher Ansari</a:t>
            </a:r>
            <a:endParaRPr b="1" sz="2000">
              <a:solidFill>
                <a:srgbClr val="2058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50"/>
                </a:solidFill>
                <a:latin typeface="Arial"/>
                <a:ea typeface="Arial"/>
                <a:cs typeface="Arial"/>
                <a:sym typeface="Arial"/>
              </a:rPr>
              <a:t>Assistant Professor Oral Biology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50"/>
                </a:solidFill>
                <a:latin typeface="Arial"/>
                <a:ea typeface="Arial"/>
                <a:cs typeface="Arial"/>
                <a:sym typeface="Arial"/>
              </a:rPr>
              <a:t>DIKIOHS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type="title"/>
          </p:nvPr>
        </p:nvSpPr>
        <p:spPr>
          <a:xfrm>
            <a:off x="1176019" y="557529"/>
            <a:ext cx="467741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Dental formula</a:t>
            </a:r>
            <a:r>
              <a:rPr lang="en-US" sz="4800">
                <a:solidFill>
                  <a:srgbClr val="3F3F3F"/>
                </a:solidFill>
              </a:rPr>
              <a:t>. 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7" name="Google Shape;237;p22"/>
          <p:cNvSpPr txBox="1"/>
          <p:nvPr/>
        </p:nvSpPr>
        <p:spPr>
          <a:xfrm>
            <a:off x="576580" y="1520190"/>
            <a:ext cx="10692130" cy="239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71500" lvl="0" marL="584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 number and letter	designation	of	the	various	types	of	teeth	found	in	a  dentition.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84200" marR="635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It indicates the dentition of only one side of the mouth, but includes upper  and lower teeth, so dental formula includes just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half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of the teeth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2"/>
          <p:cNvSpPr/>
          <p:nvPr/>
        </p:nvSpPr>
        <p:spPr>
          <a:xfrm>
            <a:off x="1055603" y="4808708"/>
            <a:ext cx="3023187" cy="11212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7722592" y="4956260"/>
            <a:ext cx="3267236" cy="9751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1478280" y="4093209"/>
            <a:ext cx="146304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Deciduous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8314690" y="4137659"/>
            <a:ext cx="151765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Permanent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930910" y="218440"/>
            <a:ext cx="609981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Numbering systems</a:t>
            </a:r>
            <a:r>
              <a:rPr lang="en-US" sz="4800">
                <a:solidFill>
                  <a:srgbClr val="3F3F3F"/>
                </a:solidFill>
              </a:rPr>
              <a:t>. 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646430" y="863600"/>
            <a:ext cx="9187815" cy="5331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0500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It is used to serve as abbreviations instead of writing the entire name of a tooth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These symbols will let us know the tooth is either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Deciduous or permanent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139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Upper or lower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Right or left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The tooth type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3963670" rtl="0" algn="l">
              <a:lnSpc>
                <a:spcPct val="15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There are 3 numbering or notation systems:  </a:t>
            </a:r>
            <a:r>
              <a:rPr lang="en-US" sz="2000">
                <a:solidFill>
                  <a:srgbClr val="E22C90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r>
              <a:rPr lang="en-US" sz="20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Palmer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numbering system.</a:t>
            </a:r>
            <a:endParaRPr/>
          </a:p>
          <a:p>
            <a:pPr indent="0" lvl="0" marL="50800" marR="5372735" rtl="0" algn="l">
              <a:lnSpc>
                <a:spcPct val="190000"/>
              </a:lnSpc>
              <a:spcBef>
                <a:spcPts val="35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22C90"/>
                </a:solidFill>
                <a:latin typeface="Arial"/>
                <a:ea typeface="Arial"/>
                <a:cs typeface="Arial"/>
                <a:sym typeface="Arial"/>
              </a:rPr>
              <a:t>B.</a:t>
            </a:r>
            <a:r>
              <a:rPr lang="en-US" sz="20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International (two digit)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 </a:t>
            </a:r>
            <a:r>
              <a:rPr lang="en-US" sz="2000">
                <a:solidFill>
                  <a:srgbClr val="E22C90"/>
                </a:solidFill>
                <a:latin typeface="Arial"/>
                <a:ea typeface="Arial"/>
                <a:cs typeface="Arial"/>
                <a:sym typeface="Arial"/>
              </a:rPr>
              <a:t> C.</a:t>
            </a:r>
            <a:r>
              <a:rPr lang="en-US" sz="20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Universal numbering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1176019" y="572770"/>
            <a:ext cx="536194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:A. Palmer numbering system</a:t>
            </a:r>
            <a:endParaRPr/>
          </a:p>
        </p:txBody>
      </p:sp>
      <p:sp>
        <p:nvSpPr>
          <p:cNvPr id="253" name="Google Shape;253;p24"/>
          <p:cNvSpPr txBox="1"/>
          <p:nvPr/>
        </p:nvSpPr>
        <p:spPr>
          <a:xfrm>
            <a:off x="304800" y="1828801"/>
            <a:ext cx="6553200" cy="2865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(Symbolic system using quadrant brackets and numbers).</a:t>
            </a:r>
            <a:endParaRPr/>
          </a:p>
          <a:p>
            <a:pPr indent="0" lvl="0" marL="50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 this system we start from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midline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17780" rtl="0" algn="l">
              <a:lnSpc>
                <a:spcPct val="1983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 number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will be for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central incisor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 while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8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will be for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aseline="30000" lang="en-US" sz="21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rd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molar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6947965" y="2112969"/>
            <a:ext cx="4168548" cy="30249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1176019" y="452120"/>
            <a:ext cx="7839075" cy="115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A. </a:t>
            </a:r>
            <a:r>
              <a:rPr lang="en-US" sz="4800"/>
              <a:t>Palmer numbering system</a:t>
            </a:r>
            <a:endParaRPr sz="48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10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3F3F3F"/>
                </a:solidFill>
              </a:rPr>
              <a:t>permanent teeth:</a:t>
            </a:r>
            <a:endParaRPr sz="3100"/>
          </a:p>
        </p:txBody>
      </p:sp>
      <p:sp>
        <p:nvSpPr>
          <p:cNvPr id="260" name="Google Shape;260;p25"/>
          <p:cNvSpPr txBox="1"/>
          <p:nvPr/>
        </p:nvSpPr>
        <p:spPr>
          <a:xfrm>
            <a:off x="1174750" y="4314190"/>
            <a:ext cx="231521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What’s	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2665729" y="2091689"/>
            <a:ext cx="449580" cy="481330"/>
          </a:xfrm>
          <a:custGeom>
            <a:rect b="b" l="l" r="r" t="t"/>
            <a:pathLst>
              <a:path extrusionOk="0" h="481330" w="449580">
                <a:moveTo>
                  <a:pt x="449580" y="0"/>
                </a:moveTo>
                <a:lnTo>
                  <a:pt x="434339" y="466089"/>
                </a:lnTo>
              </a:path>
              <a:path extrusionOk="0" h="481330" w="449580">
                <a:moveTo>
                  <a:pt x="0" y="481330"/>
                </a:moveTo>
                <a:lnTo>
                  <a:pt x="434339" y="481330"/>
                </a:lnTo>
              </a:path>
            </a:pathLst>
          </a:custGeom>
          <a:noFill/>
          <a:ln cap="flat" cmpd="sng" w="12575">
            <a:solidFill>
              <a:srgbClr val="E22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1174750" y="2092959"/>
            <a:ext cx="4482465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100266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Ex:	This	symbol	denotes	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upper  right canine.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25"/>
          <p:cNvGrpSpPr/>
          <p:nvPr/>
        </p:nvGrpSpPr>
        <p:grpSpPr>
          <a:xfrm>
            <a:off x="5757934" y="2126492"/>
            <a:ext cx="5980675" cy="2578857"/>
            <a:chOff x="5757934" y="2126492"/>
            <a:chExt cx="5980675" cy="2578857"/>
          </a:xfrm>
        </p:grpSpPr>
        <p:sp>
          <p:nvSpPr>
            <p:cNvPr id="264" name="Google Shape;264;p25"/>
            <p:cNvSpPr/>
            <p:nvPr/>
          </p:nvSpPr>
          <p:spPr>
            <a:xfrm>
              <a:off x="5757934" y="2126492"/>
              <a:ext cx="5980675" cy="257885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7500620" y="2401569"/>
              <a:ext cx="3053080" cy="2024380"/>
            </a:xfrm>
            <a:custGeom>
              <a:rect b="b" l="l" r="r" t="t"/>
              <a:pathLst>
                <a:path extrusionOk="0" h="2024379" w="3053079">
                  <a:moveTo>
                    <a:pt x="214629" y="0"/>
                  </a:moveTo>
                  <a:lnTo>
                    <a:pt x="254144" y="4721"/>
                  </a:lnTo>
                  <a:lnTo>
                    <a:pt x="291046" y="18389"/>
                  </a:lnTo>
                  <a:lnTo>
                    <a:pt x="324790" y="40263"/>
                  </a:lnTo>
                  <a:lnTo>
                    <a:pt x="354835" y="69600"/>
                  </a:lnTo>
                  <a:lnTo>
                    <a:pt x="380635" y="105659"/>
                  </a:lnTo>
                  <a:lnTo>
                    <a:pt x="401649" y="147696"/>
                  </a:lnTo>
                  <a:lnTo>
                    <a:pt x="417331" y="194970"/>
                  </a:lnTo>
                  <a:lnTo>
                    <a:pt x="427139" y="246738"/>
                  </a:lnTo>
                  <a:lnTo>
                    <a:pt x="430529" y="302259"/>
                  </a:lnTo>
                  <a:lnTo>
                    <a:pt x="427139" y="357781"/>
                  </a:lnTo>
                  <a:lnTo>
                    <a:pt x="417331" y="409549"/>
                  </a:lnTo>
                  <a:lnTo>
                    <a:pt x="401649" y="456823"/>
                  </a:lnTo>
                  <a:lnTo>
                    <a:pt x="380635" y="498860"/>
                  </a:lnTo>
                  <a:lnTo>
                    <a:pt x="354835" y="534919"/>
                  </a:lnTo>
                  <a:lnTo>
                    <a:pt x="324790" y="564256"/>
                  </a:lnTo>
                  <a:lnTo>
                    <a:pt x="291046" y="586130"/>
                  </a:lnTo>
                  <a:lnTo>
                    <a:pt x="254144" y="599798"/>
                  </a:lnTo>
                  <a:lnTo>
                    <a:pt x="214629" y="604519"/>
                  </a:lnTo>
                  <a:lnTo>
                    <a:pt x="175158" y="599798"/>
                  </a:lnTo>
                  <a:lnTo>
                    <a:pt x="138374" y="586130"/>
                  </a:lnTo>
                  <a:lnTo>
                    <a:pt x="104798" y="564256"/>
                  </a:lnTo>
                  <a:lnTo>
                    <a:pt x="74954" y="534919"/>
                  </a:lnTo>
                  <a:lnTo>
                    <a:pt x="49364" y="498860"/>
                  </a:lnTo>
                  <a:lnTo>
                    <a:pt x="28551" y="456823"/>
                  </a:lnTo>
                  <a:lnTo>
                    <a:pt x="13037" y="409549"/>
                  </a:lnTo>
                  <a:lnTo>
                    <a:pt x="3346" y="357781"/>
                  </a:lnTo>
                  <a:lnTo>
                    <a:pt x="0" y="302259"/>
                  </a:lnTo>
                  <a:lnTo>
                    <a:pt x="3346" y="246738"/>
                  </a:lnTo>
                  <a:lnTo>
                    <a:pt x="13037" y="194970"/>
                  </a:lnTo>
                  <a:lnTo>
                    <a:pt x="28551" y="147696"/>
                  </a:lnTo>
                  <a:lnTo>
                    <a:pt x="49364" y="105659"/>
                  </a:lnTo>
                  <a:lnTo>
                    <a:pt x="74954" y="69600"/>
                  </a:lnTo>
                  <a:lnTo>
                    <a:pt x="104798" y="40263"/>
                  </a:lnTo>
                  <a:lnTo>
                    <a:pt x="138374" y="18389"/>
                  </a:lnTo>
                  <a:lnTo>
                    <a:pt x="175158" y="4721"/>
                  </a:lnTo>
                  <a:lnTo>
                    <a:pt x="214629" y="0"/>
                  </a:lnTo>
                  <a:close/>
                </a:path>
                <a:path extrusionOk="0" h="2024379" w="3053079">
                  <a:moveTo>
                    <a:pt x="0" y="0"/>
                  </a:moveTo>
                  <a:lnTo>
                    <a:pt x="0" y="0"/>
                  </a:lnTo>
                </a:path>
                <a:path extrusionOk="0" h="2024379" w="3053079">
                  <a:moveTo>
                    <a:pt x="430529" y="605789"/>
                  </a:moveTo>
                  <a:lnTo>
                    <a:pt x="430529" y="605789"/>
                  </a:lnTo>
                </a:path>
                <a:path extrusionOk="0" h="2024379" w="3053079">
                  <a:moveTo>
                    <a:pt x="2875279" y="1301749"/>
                  </a:moveTo>
                  <a:lnTo>
                    <a:pt x="2938180" y="1323707"/>
                  </a:lnTo>
                  <a:lnTo>
                    <a:pt x="2965967" y="1349821"/>
                  </a:lnTo>
                  <a:lnTo>
                    <a:pt x="2990712" y="1384841"/>
                  </a:lnTo>
                  <a:lnTo>
                    <a:pt x="3011966" y="1427878"/>
                  </a:lnTo>
                  <a:lnTo>
                    <a:pt x="3029279" y="1478044"/>
                  </a:lnTo>
                  <a:lnTo>
                    <a:pt x="3042202" y="1534450"/>
                  </a:lnTo>
                  <a:lnTo>
                    <a:pt x="3050285" y="1596208"/>
                  </a:lnTo>
                  <a:lnTo>
                    <a:pt x="3053079" y="1662429"/>
                  </a:lnTo>
                  <a:lnTo>
                    <a:pt x="3050285" y="1728694"/>
                  </a:lnTo>
                  <a:lnTo>
                    <a:pt x="3042202" y="1790569"/>
                  </a:lnTo>
                  <a:lnTo>
                    <a:pt x="3029279" y="1847144"/>
                  </a:lnTo>
                  <a:lnTo>
                    <a:pt x="3011966" y="1897510"/>
                  </a:lnTo>
                  <a:lnTo>
                    <a:pt x="2990712" y="1940758"/>
                  </a:lnTo>
                  <a:lnTo>
                    <a:pt x="2965967" y="1975978"/>
                  </a:lnTo>
                  <a:lnTo>
                    <a:pt x="2938180" y="2002262"/>
                  </a:lnTo>
                  <a:lnTo>
                    <a:pt x="2875279" y="2024379"/>
                  </a:lnTo>
                  <a:lnTo>
                    <a:pt x="2842758" y="2018698"/>
                  </a:lnTo>
                  <a:lnTo>
                    <a:pt x="2784592" y="1975978"/>
                  </a:lnTo>
                  <a:lnTo>
                    <a:pt x="2759847" y="1940758"/>
                  </a:lnTo>
                  <a:lnTo>
                    <a:pt x="2738593" y="1897510"/>
                  </a:lnTo>
                  <a:lnTo>
                    <a:pt x="2721280" y="1847144"/>
                  </a:lnTo>
                  <a:lnTo>
                    <a:pt x="2708357" y="1790569"/>
                  </a:lnTo>
                  <a:lnTo>
                    <a:pt x="2700274" y="1728694"/>
                  </a:lnTo>
                  <a:lnTo>
                    <a:pt x="2697479" y="1662429"/>
                  </a:lnTo>
                  <a:lnTo>
                    <a:pt x="2700274" y="1596208"/>
                  </a:lnTo>
                  <a:lnTo>
                    <a:pt x="2708357" y="1534450"/>
                  </a:lnTo>
                  <a:lnTo>
                    <a:pt x="2721280" y="1478044"/>
                  </a:lnTo>
                  <a:lnTo>
                    <a:pt x="2738593" y="1427878"/>
                  </a:lnTo>
                  <a:lnTo>
                    <a:pt x="2759847" y="1384841"/>
                  </a:lnTo>
                  <a:lnTo>
                    <a:pt x="2784592" y="1349821"/>
                  </a:lnTo>
                  <a:lnTo>
                    <a:pt x="2812379" y="1323707"/>
                  </a:lnTo>
                  <a:lnTo>
                    <a:pt x="2875279" y="1301749"/>
                  </a:lnTo>
                  <a:close/>
                </a:path>
                <a:path extrusionOk="0" h="2024379" w="3053079">
                  <a:moveTo>
                    <a:pt x="2697479" y="1301749"/>
                  </a:moveTo>
                  <a:lnTo>
                    <a:pt x="2697479" y="1301749"/>
                  </a:lnTo>
                </a:path>
                <a:path extrusionOk="0" h="2024379" w="3053079">
                  <a:moveTo>
                    <a:pt x="3053079" y="2024379"/>
                  </a:moveTo>
                  <a:lnTo>
                    <a:pt x="3053079" y="2024379"/>
                  </a:lnTo>
                </a:path>
              </a:pathLst>
            </a:custGeom>
            <a:noFill/>
            <a:ln cap="flat" cmpd="sng" w="15800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2286000" y="4175759"/>
            <a:ext cx="666750" cy="605790"/>
          </a:xfrm>
          <a:custGeom>
            <a:rect b="b" l="l" r="r" t="t"/>
            <a:pathLst>
              <a:path extrusionOk="0" h="605789" w="666750">
                <a:moveTo>
                  <a:pt x="0" y="17779"/>
                </a:moveTo>
                <a:lnTo>
                  <a:pt x="666750" y="2539"/>
                </a:lnTo>
              </a:path>
              <a:path extrusionOk="0" h="605789" w="666750">
                <a:moveTo>
                  <a:pt x="15239" y="0"/>
                </a:moveTo>
                <a:lnTo>
                  <a:pt x="15239" y="605789"/>
                </a:lnTo>
              </a:path>
            </a:pathLst>
          </a:custGeom>
          <a:noFill/>
          <a:ln cap="flat" cmpd="sng" w="12575">
            <a:solidFill>
              <a:srgbClr val="E22C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2580639" y="4278629"/>
            <a:ext cx="19494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/>
        </p:nvSpPr>
        <p:spPr>
          <a:xfrm>
            <a:off x="228600" y="533400"/>
            <a:ext cx="5662930" cy="4824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843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Deciduous teeth: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31165" marR="76835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It starts also from midline. But for  deciduous teeth we give  alphabetic letters.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318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2C9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deciduous central incisor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8435" marR="7429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	ending	with	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deciduous	second  molar E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8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Each quadrant has only 5 teeth.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6"/>
          <p:cNvSpPr/>
          <p:nvPr/>
        </p:nvSpPr>
        <p:spPr>
          <a:xfrm>
            <a:off x="6068610" y="1613882"/>
            <a:ext cx="5144937" cy="254438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type="title"/>
          </p:nvPr>
        </p:nvSpPr>
        <p:spPr>
          <a:xfrm>
            <a:off x="457200" y="294473"/>
            <a:ext cx="7620000" cy="50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B. FDI Two-Digit system (international):</a:t>
            </a:r>
            <a:endParaRPr/>
          </a:p>
        </p:txBody>
      </p:sp>
      <p:sp>
        <p:nvSpPr>
          <p:cNvPr id="279" name="Google Shape;279;p27"/>
          <p:cNvSpPr txBox="1"/>
          <p:nvPr/>
        </p:nvSpPr>
        <p:spPr>
          <a:xfrm>
            <a:off x="609600" y="967739"/>
            <a:ext cx="11201400" cy="1838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Used internationally, numbers quadrants 1-4 for permanent and 5-8 for primary dentition)​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842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one on the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left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is number of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quadrant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84200" marR="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other on the </a:t>
            </a:r>
            <a:r>
              <a:rPr lang="en-US" sz="24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right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is for the </a:t>
            </a:r>
            <a:r>
              <a:rPr lang="en-US" sz="24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tooth type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2133600" y="2971800"/>
            <a:ext cx="8458200" cy="34099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/>
        </p:nvSpPr>
        <p:spPr>
          <a:xfrm>
            <a:off x="527050" y="430530"/>
            <a:ext cx="5495290" cy="2439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For deciduous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102360" rtl="0" algn="l">
              <a:lnSpc>
                <a:spcPct val="131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Upper right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quadrant takes no.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5  Upper left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no.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Lower left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no.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Lower right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no.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8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 a clockwise direction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2164515" y="3191510"/>
            <a:ext cx="7741866" cy="33578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8881109" y="932180"/>
            <a:ext cx="861060" cy="966469"/>
          </a:xfrm>
          <a:custGeom>
            <a:rect b="b" l="l" r="r" t="t"/>
            <a:pathLst>
              <a:path extrusionOk="0" h="966469" w="861059">
                <a:moveTo>
                  <a:pt x="0" y="0"/>
                </a:moveTo>
                <a:lnTo>
                  <a:pt x="16510" y="966470"/>
                </a:lnTo>
              </a:path>
              <a:path extrusionOk="0" h="966469" w="861059">
                <a:moveTo>
                  <a:pt x="52070" y="966470"/>
                </a:moveTo>
                <a:lnTo>
                  <a:pt x="861060" y="930910"/>
                </a:lnTo>
              </a:path>
            </a:pathLst>
          </a:custGeom>
          <a:noFill/>
          <a:ln cap="flat" cmpd="sng" w="12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9010650" y="1181100"/>
            <a:ext cx="48831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66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" name="Google Shape;289;p28"/>
          <p:cNvGrpSpPr/>
          <p:nvPr/>
        </p:nvGrpSpPr>
        <p:grpSpPr>
          <a:xfrm>
            <a:off x="10528299" y="1303019"/>
            <a:ext cx="516890" cy="568960"/>
            <a:chOff x="10528299" y="1303019"/>
            <a:chExt cx="516890" cy="568960"/>
          </a:xfrm>
        </p:grpSpPr>
        <p:sp>
          <p:nvSpPr>
            <p:cNvPr id="290" name="Google Shape;290;p28"/>
            <p:cNvSpPr/>
            <p:nvPr/>
          </p:nvSpPr>
          <p:spPr>
            <a:xfrm>
              <a:off x="10528299" y="1303019"/>
              <a:ext cx="516890" cy="568960"/>
            </a:xfrm>
            <a:custGeom>
              <a:rect b="b" l="l" r="r" t="t"/>
              <a:pathLst>
                <a:path extrusionOk="0" h="568960" w="516890">
                  <a:moveTo>
                    <a:pt x="383540" y="0"/>
                  </a:moveTo>
                  <a:lnTo>
                    <a:pt x="257809" y="148589"/>
                  </a:lnTo>
                  <a:lnTo>
                    <a:pt x="133350" y="0"/>
                  </a:lnTo>
                  <a:lnTo>
                    <a:pt x="0" y="111759"/>
                  </a:lnTo>
                  <a:lnTo>
                    <a:pt x="144779" y="284479"/>
                  </a:lnTo>
                  <a:lnTo>
                    <a:pt x="0" y="457200"/>
                  </a:lnTo>
                  <a:lnTo>
                    <a:pt x="133350" y="568959"/>
                  </a:lnTo>
                  <a:lnTo>
                    <a:pt x="257809" y="419100"/>
                  </a:lnTo>
                  <a:lnTo>
                    <a:pt x="383540" y="568959"/>
                  </a:lnTo>
                  <a:lnTo>
                    <a:pt x="516890" y="457200"/>
                  </a:lnTo>
                  <a:lnTo>
                    <a:pt x="370840" y="284479"/>
                  </a:lnTo>
                  <a:lnTo>
                    <a:pt x="516890" y="111759"/>
                  </a:lnTo>
                  <a:lnTo>
                    <a:pt x="383540" y="0"/>
                  </a:lnTo>
                  <a:close/>
                </a:path>
              </a:pathLst>
            </a:custGeom>
            <a:solidFill>
              <a:srgbClr val="E22C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10528299" y="1303019"/>
              <a:ext cx="516890" cy="568960"/>
            </a:xfrm>
            <a:custGeom>
              <a:rect b="b" l="l" r="r" t="t"/>
              <a:pathLst>
                <a:path extrusionOk="0" h="568960" w="516890">
                  <a:moveTo>
                    <a:pt x="0" y="111759"/>
                  </a:moveTo>
                  <a:lnTo>
                    <a:pt x="133350" y="0"/>
                  </a:lnTo>
                  <a:lnTo>
                    <a:pt x="257809" y="148589"/>
                  </a:lnTo>
                  <a:lnTo>
                    <a:pt x="383540" y="0"/>
                  </a:lnTo>
                  <a:lnTo>
                    <a:pt x="516890" y="111759"/>
                  </a:lnTo>
                  <a:lnTo>
                    <a:pt x="370840" y="284479"/>
                  </a:lnTo>
                  <a:lnTo>
                    <a:pt x="516890" y="457200"/>
                  </a:lnTo>
                  <a:lnTo>
                    <a:pt x="383540" y="568959"/>
                  </a:lnTo>
                  <a:lnTo>
                    <a:pt x="257809" y="419100"/>
                  </a:lnTo>
                  <a:lnTo>
                    <a:pt x="133350" y="568959"/>
                  </a:lnTo>
                  <a:lnTo>
                    <a:pt x="0" y="457200"/>
                  </a:lnTo>
                  <a:lnTo>
                    <a:pt x="144779" y="284479"/>
                  </a:lnTo>
                  <a:lnTo>
                    <a:pt x="0" y="111759"/>
                  </a:lnTo>
                  <a:close/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28"/>
          <p:cNvSpPr txBox="1"/>
          <p:nvPr/>
        </p:nvSpPr>
        <p:spPr>
          <a:xfrm>
            <a:off x="9203690" y="2691129"/>
            <a:ext cx="38544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84</a:t>
            </a:r>
            <a:endParaRPr sz="2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293" name="Google Shape;293;p28"/>
          <p:cNvSpPr/>
          <p:nvPr/>
        </p:nvSpPr>
        <p:spPr>
          <a:xfrm>
            <a:off x="10383519" y="2631439"/>
            <a:ext cx="798829" cy="7404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/>
          <p:nvPr>
            <p:ph type="title"/>
          </p:nvPr>
        </p:nvSpPr>
        <p:spPr>
          <a:xfrm>
            <a:off x="304800" y="243240"/>
            <a:ext cx="560641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C. Universal system</a:t>
            </a:r>
            <a:endParaRPr sz="4800"/>
          </a:p>
        </p:txBody>
      </p:sp>
      <p:sp>
        <p:nvSpPr>
          <p:cNvPr id="299" name="Google Shape;299;p29"/>
          <p:cNvSpPr txBox="1"/>
          <p:nvPr/>
        </p:nvSpPr>
        <p:spPr>
          <a:xfrm>
            <a:off x="381000" y="1143000"/>
            <a:ext cx="7162800" cy="3972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663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(ADA-recommended, and A-T for primary teeth).</a:t>
            </a:r>
            <a:endParaRPr/>
          </a:p>
          <a:p>
            <a:pPr indent="0" lvl="0" marL="16637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6637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Permanent :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uses numbers 1-32 for permanent teeth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170" lvl="0" marL="166370" marR="5588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Starting from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upper right 3</a:t>
            </a:r>
            <a:r>
              <a:rPr baseline="30000" lang="en-US" sz="21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rd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molar(1) 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proceeding clockwise, and ending by 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lower right third molar (32)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It is always preceded by </a:t>
            </a:r>
            <a:r>
              <a:rPr b="1" lang="en-US" sz="40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#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7627126" y="299925"/>
            <a:ext cx="4260074" cy="62581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>
            <p:ph type="title"/>
          </p:nvPr>
        </p:nvSpPr>
        <p:spPr>
          <a:xfrm>
            <a:off x="604519" y="485140"/>
            <a:ext cx="154622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</a:rPr>
              <a:t>Deciduous:</a:t>
            </a:r>
            <a:endParaRPr sz="2400"/>
          </a:p>
        </p:txBody>
      </p:sp>
      <p:sp>
        <p:nvSpPr>
          <p:cNvPr id="306" name="Google Shape;306;p30"/>
          <p:cNvSpPr txBox="1"/>
          <p:nvPr/>
        </p:nvSpPr>
        <p:spPr>
          <a:xfrm>
            <a:off x="514350" y="1424940"/>
            <a:ext cx="6419850" cy="1146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663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3600">
                <a:solidFill>
                  <a:srgbClr val="E22C90"/>
                </a:solidFill>
                <a:latin typeface="Arial"/>
                <a:ea typeface="Arial"/>
                <a:cs typeface="Arial"/>
                <a:sym typeface="Arial"/>
              </a:rPr>
              <a:t>Uses Alphabet  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A-T for primary teeth</a:t>
            </a:r>
            <a:endParaRPr/>
          </a:p>
          <a:p>
            <a:pPr indent="0" lvl="0" marL="16637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1066801" y="2286000"/>
            <a:ext cx="5943600" cy="18542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7572279" y="2571408"/>
            <a:ext cx="3374390" cy="878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#O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lower left  deciduous central incisor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 txBox="1"/>
          <p:nvPr>
            <p:ph idx="1" type="body"/>
          </p:nvPr>
        </p:nvSpPr>
        <p:spPr>
          <a:xfrm>
            <a:off x="600709" y="1334770"/>
            <a:ext cx="10990580" cy="429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E TOOTH: Types, Function, Structure, and Nomenclature" id="315" name="Google Shape;3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/>
          <p:nvPr>
            <p:ph type="title"/>
          </p:nvPr>
        </p:nvSpPr>
        <p:spPr>
          <a:xfrm>
            <a:off x="2590800" y="457200"/>
            <a:ext cx="6350634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Pre-Test</a:t>
            </a:r>
            <a:endParaRPr/>
          </a:p>
        </p:txBody>
      </p:sp>
      <p:sp>
        <p:nvSpPr>
          <p:cNvPr id="66" name="Google Shape;66;p5"/>
          <p:cNvSpPr txBox="1"/>
          <p:nvPr>
            <p:ph idx="1" type="body"/>
          </p:nvPr>
        </p:nvSpPr>
        <p:spPr>
          <a:xfrm>
            <a:off x="685800" y="1371600"/>
            <a:ext cx="10990580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Which of the following is NOT a primary function of dental anatomy?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/>
            </a:br>
            <a:r>
              <a:rPr lang="en-US" sz="2800"/>
              <a:t>a) Understanding tooth morphology</a:t>
            </a:r>
            <a:br>
              <a:rPr lang="en-US" sz="2800"/>
            </a:br>
            <a:r>
              <a:rPr lang="en-US" sz="2800"/>
              <a:t>b) Studying tooth eruption patterns</a:t>
            </a:r>
            <a:br>
              <a:rPr lang="en-US" sz="2800"/>
            </a:br>
            <a:r>
              <a:rPr lang="en-US" sz="2800"/>
              <a:t>c) Diagnosing systemic diseases</a:t>
            </a:r>
            <a:br>
              <a:rPr lang="en-US" sz="2800"/>
            </a:br>
            <a:r>
              <a:rPr lang="en-US" sz="2800"/>
              <a:t>d) Learning occlusion patterns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Answer: c) Diagnosing systemic diseases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271779" y="668019"/>
            <a:ext cx="11779250" cy="2778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271779" y="3633470"/>
            <a:ext cx="11779250" cy="2908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4606290" y="1784350"/>
            <a:ext cx="669290" cy="546100"/>
          </a:xfrm>
          <a:custGeom>
            <a:rect b="b" l="l" r="r" t="t"/>
            <a:pathLst>
              <a:path extrusionOk="0" h="546100" w="669289">
                <a:moveTo>
                  <a:pt x="334010" y="0"/>
                </a:moveTo>
                <a:lnTo>
                  <a:pt x="389380" y="3462"/>
                </a:lnTo>
                <a:lnTo>
                  <a:pt x="441543" y="13522"/>
                </a:lnTo>
                <a:lnTo>
                  <a:pt x="489880" y="29695"/>
                </a:lnTo>
                <a:lnTo>
                  <a:pt x="533775" y="51490"/>
                </a:lnTo>
                <a:lnTo>
                  <a:pt x="572611" y="78422"/>
                </a:lnTo>
                <a:lnTo>
                  <a:pt x="605769" y="110002"/>
                </a:lnTo>
                <a:lnTo>
                  <a:pt x="632633" y="145742"/>
                </a:lnTo>
                <a:lnTo>
                  <a:pt x="652586" y="185155"/>
                </a:lnTo>
                <a:lnTo>
                  <a:pt x="665011" y="227754"/>
                </a:lnTo>
                <a:lnTo>
                  <a:pt x="669289" y="273050"/>
                </a:lnTo>
                <a:lnTo>
                  <a:pt x="665011" y="318345"/>
                </a:lnTo>
                <a:lnTo>
                  <a:pt x="652586" y="360944"/>
                </a:lnTo>
                <a:lnTo>
                  <a:pt x="632633" y="400357"/>
                </a:lnTo>
                <a:lnTo>
                  <a:pt x="605769" y="436097"/>
                </a:lnTo>
                <a:lnTo>
                  <a:pt x="572611" y="467677"/>
                </a:lnTo>
                <a:lnTo>
                  <a:pt x="533775" y="494609"/>
                </a:lnTo>
                <a:lnTo>
                  <a:pt x="489880" y="516404"/>
                </a:lnTo>
                <a:lnTo>
                  <a:pt x="441543" y="532577"/>
                </a:lnTo>
                <a:lnTo>
                  <a:pt x="389380" y="542637"/>
                </a:lnTo>
                <a:lnTo>
                  <a:pt x="334010" y="546100"/>
                </a:lnTo>
                <a:lnTo>
                  <a:pt x="278674" y="542637"/>
                </a:lnTo>
                <a:lnTo>
                  <a:pt x="226608" y="532577"/>
                </a:lnTo>
                <a:lnTo>
                  <a:pt x="178413" y="516404"/>
                </a:lnTo>
                <a:lnTo>
                  <a:pt x="134691" y="494609"/>
                </a:lnTo>
                <a:lnTo>
                  <a:pt x="96043" y="467677"/>
                </a:lnTo>
                <a:lnTo>
                  <a:pt x="63073" y="436097"/>
                </a:lnTo>
                <a:lnTo>
                  <a:pt x="36381" y="400357"/>
                </a:lnTo>
                <a:lnTo>
                  <a:pt x="16570" y="360944"/>
                </a:lnTo>
                <a:lnTo>
                  <a:pt x="4243" y="318345"/>
                </a:lnTo>
                <a:lnTo>
                  <a:pt x="0" y="273050"/>
                </a:lnTo>
                <a:lnTo>
                  <a:pt x="4243" y="227754"/>
                </a:lnTo>
                <a:lnTo>
                  <a:pt x="16570" y="185155"/>
                </a:lnTo>
                <a:lnTo>
                  <a:pt x="36381" y="145742"/>
                </a:lnTo>
                <a:lnTo>
                  <a:pt x="63073" y="110002"/>
                </a:lnTo>
                <a:lnTo>
                  <a:pt x="96043" y="78422"/>
                </a:lnTo>
                <a:lnTo>
                  <a:pt x="134691" y="51490"/>
                </a:lnTo>
                <a:lnTo>
                  <a:pt x="178413" y="29695"/>
                </a:lnTo>
                <a:lnTo>
                  <a:pt x="226608" y="13522"/>
                </a:lnTo>
                <a:lnTo>
                  <a:pt x="278674" y="3462"/>
                </a:lnTo>
                <a:lnTo>
                  <a:pt x="334010" y="0"/>
                </a:lnTo>
                <a:close/>
              </a:path>
              <a:path extrusionOk="0" h="546100" w="669289">
                <a:moveTo>
                  <a:pt x="0" y="0"/>
                </a:moveTo>
                <a:lnTo>
                  <a:pt x="0" y="0"/>
                </a:lnTo>
              </a:path>
              <a:path extrusionOk="0" h="546100" w="669289">
                <a:moveTo>
                  <a:pt x="669289" y="546100"/>
                </a:moveTo>
                <a:lnTo>
                  <a:pt x="669289" y="546100"/>
                </a:lnTo>
              </a:path>
            </a:pathLst>
          </a:custGeom>
          <a:noFill/>
          <a:ln cap="flat" cmpd="sng" w="15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8317230" y="4806950"/>
            <a:ext cx="615950" cy="562610"/>
          </a:xfrm>
          <a:custGeom>
            <a:rect b="b" l="l" r="r" t="t"/>
            <a:pathLst>
              <a:path extrusionOk="0" h="562610" w="615950">
                <a:moveTo>
                  <a:pt x="307340" y="0"/>
                </a:moveTo>
                <a:lnTo>
                  <a:pt x="358260" y="3572"/>
                </a:lnTo>
                <a:lnTo>
                  <a:pt x="406247" y="13949"/>
                </a:lnTo>
                <a:lnTo>
                  <a:pt x="450729" y="30620"/>
                </a:lnTo>
                <a:lnTo>
                  <a:pt x="491134" y="53075"/>
                </a:lnTo>
                <a:lnTo>
                  <a:pt x="526891" y="80803"/>
                </a:lnTo>
                <a:lnTo>
                  <a:pt x="557428" y="113294"/>
                </a:lnTo>
                <a:lnTo>
                  <a:pt x="582174" y="150036"/>
                </a:lnTo>
                <a:lnTo>
                  <a:pt x="600557" y="190520"/>
                </a:lnTo>
                <a:lnTo>
                  <a:pt x="612006" y="234234"/>
                </a:lnTo>
                <a:lnTo>
                  <a:pt x="615950" y="280669"/>
                </a:lnTo>
                <a:lnTo>
                  <a:pt x="612006" y="327105"/>
                </a:lnTo>
                <a:lnTo>
                  <a:pt x="600557" y="370819"/>
                </a:lnTo>
                <a:lnTo>
                  <a:pt x="582174" y="411303"/>
                </a:lnTo>
                <a:lnTo>
                  <a:pt x="557428" y="448045"/>
                </a:lnTo>
                <a:lnTo>
                  <a:pt x="526891" y="480536"/>
                </a:lnTo>
                <a:lnTo>
                  <a:pt x="491134" y="508264"/>
                </a:lnTo>
                <a:lnTo>
                  <a:pt x="450729" y="530719"/>
                </a:lnTo>
                <a:lnTo>
                  <a:pt x="406247" y="547390"/>
                </a:lnTo>
                <a:lnTo>
                  <a:pt x="358260" y="557767"/>
                </a:lnTo>
                <a:lnTo>
                  <a:pt x="307340" y="561340"/>
                </a:lnTo>
                <a:lnTo>
                  <a:pt x="256146" y="557767"/>
                </a:lnTo>
                <a:lnTo>
                  <a:pt x="208076" y="547390"/>
                </a:lnTo>
                <a:lnTo>
                  <a:pt x="163664" y="530719"/>
                </a:lnTo>
                <a:lnTo>
                  <a:pt x="123444" y="508264"/>
                </a:lnTo>
                <a:lnTo>
                  <a:pt x="87947" y="480536"/>
                </a:lnTo>
                <a:lnTo>
                  <a:pt x="57708" y="448045"/>
                </a:lnTo>
                <a:lnTo>
                  <a:pt x="33261" y="411303"/>
                </a:lnTo>
                <a:lnTo>
                  <a:pt x="15138" y="370819"/>
                </a:lnTo>
                <a:lnTo>
                  <a:pt x="3873" y="327105"/>
                </a:lnTo>
                <a:lnTo>
                  <a:pt x="0" y="280669"/>
                </a:lnTo>
                <a:lnTo>
                  <a:pt x="3873" y="234234"/>
                </a:lnTo>
                <a:lnTo>
                  <a:pt x="15138" y="190520"/>
                </a:lnTo>
                <a:lnTo>
                  <a:pt x="33261" y="150036"/>
                </a:lnTo>
                <a:lnTo>
                  <a:pt x="57708" y="113294"/>
                </a:lnTo>
                <a:lnTo>
                  <a:pt x="87947" y="80803"/>
                </a:lnTo>
                <a:lnTo>
                  <a:pt x="123443" y="53075"/>
                </a:lnTo>
                <a:lnTo>
                  <a:pt x="163664" y="30620"/>
                </a:lnTo>
                <a:lnTo>
                  <a:pt x="208076" y="13949"/>
                </a:lnTo>
                <a:lnTo>
                  <a:pt x="256146" y="3572"/>
                </a:lnTo>
                <a:lnTo>
                  <a:pt x="307340" y="0"/>
                </a:lnTo>
                <a:close/>
              </a:path>
              <a:path extrusionOk="0" h="562610" w="615950">
                <a:moveTo>
                  <a:pt x="0" y="0"/>
                </a:moveTo>
                <a:lnTo>
                  <a:pt x="0" y="0"/>
                </a:lnTo>
              </a:path>
              <a:path extrusionOk="0" h="562610" w="615950">
                <a:moveTo>
                  <a:pt x="615950" y="562610"/>
                </a:moveTo>
                <a:lnTo>
                  <a:pt x="615950" y="562610"/>
                </a:lnTo>
              </a:path>
            </a:pathLst>
          </a:custGeom>
          <a:noFill/>
          <a:ln cap="flat" cmpd="sng" w="15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/>
          <p:nvPr/>
        </p:nvSpPr>
        <p:spPr>
          <a:xfrm>
            <a:off x="259079" y="304800"/>
            <a:ext cx="11779250" cy="2908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1617980" y="3395222"/>
            <a:ext cx="7948930" cy="25788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259079" y="1441450"/>
            <a:ext cx="621030" cy="633730"/>
          </a:xfrm>
          <a:custGeom>
            <a:rect b="b" l="l" r="r" t="t"/>
            <a:pathLst>
              <a:path extrusionOk="0" h="633730" w="621030">
                <a:moveTo>
                  <a:pt x="309880" y="0"/>
                </a:moveTo>
                <a:lnTo>
                  <a:pt x="356599" y="3329"/>
                </a:lnTo>
                <a:lnTo>
                  <a:pt x="400881" y="13030"/>
                </a:lnTo>
                <a:lnTo>
                  <a:pt x="442299" y="28673"/>
                </a:lnTo>
                <a:lnTo>
                  <a:pt x="480432" y="49830"/>
                </a:lnTo>
                <a:lnTo>
                  <a:pt x="514854" y="76071"/>
                </a:lnTo>
                <a:lnTo>
                  <a:pt x="545143" y="106966"/>
                </a:lnTo>
                <a:lnTo>
                  <a:pt x="570875" y="142086"/>
                </a:lnTo>
                <a:lnTo>
                  <a:pt x="591627" y="181002"/>
                </a:lnTo>
                <a:lnTo>
                  <a:pt x="606974" y="223284"/>
                </a:lnTo>
                <a:lnTo>
                  <a:pt x="616492" y="268503"/>
                </a:lnTo>
                <a:lnTo>
                  <a:pt x="619760" y="316229"/>
                </a:lnTo>
                <a:lnTo>
                  <a:pt x="616492" y="364272"/>
                </a:lnTo>
                <a:lnTo>
                  <a:pt x="606974" y="409750"/>
                </a:lnTo>
                <a:lnTo>
                  <a:pt x="591627" y="452239"/>
                </a:lnTo>
                <a:lnTo>
                  <a:pt x="570875" y="491316"/>
                </a:lnTo>
                <a:lnTo>
                  <a:pt x="545143" y="526557"/>
                </a:lnTo>
                <a:lnTo>
                  <a:pt x="514854" y="557539"/>
                </a:lnTo>
                <a:lnTo>
                  <a:pt x="480432" y="583838"/>
                </a:lnTo>
                <a:lnTo>
                  <a:pt x="442299" y="605030"/>
                </a:lnTo>
                <a:lnTo>
                  <a:pt x="400881" y="620692"/>
                </a:lnTo>
                <a:lnTo>
                  <a:pt x="356599" y="630399"/>
                </a:lnTo>
                <a:lnTo>
                  <a:pt x="309880" y="633729"/>
                </a:lnTo>
                <a:lnTo>
                  <a:pt x="263160" y="630399"/>
                </a:lnTo>
                <a:lnTo>
                  <a:pt x="218878" y="620692"/>
                </a:lnTo>
                <a:lnTo>
                  <a:pt x="177460" y="605030"/>
                </a:lnTo>
                <a:lnTo>
                  <a:pt x="139327" y="583838"/>
                </a:lnTo>
                <a:lnTo>
                  <a:pt x="104905" y="557539"/>
                </a:lnTo>
                <a:lnTo>
                  <a:pt x="74616" y="526557"/>
                </a:lnTo>
                <a:lnTo>
                  <a:pt x="48884" y="491316"/>
                </a:lnTo>
                <a:lnTo>
                  <a:pt x="28132" y="452239"/>
                </a:lnTo>
                <a:lnTo>
                  <a:pt x="12785" y="409750"/>
                </a:lnTo>
                <a:lnTo>
                  <a:pt x="3267" y="364272"/>
                </a:lnTo>
                <a:lnTo>
                  <a:pt x="0" y="316229"/>
                </a:lnTo>
                <a:lnTo>
                  <a:pt x="3267" y="268503"/>
                </a:lnTo>
                <a:lnTo>
                  <a:pt x="12785" y="223284"/>
                </a:lnTo>
                <a:lnTo>
                  <a:pt x="28132" y="181002"/>
                </a:lnTo>
                <a:lnTo>
                  <a:pt x="48884" y="142086"/>
                </a:lnTo>
                <a:lnTo>
                  <a:pt x="74616" y="106966"/>
                </a:lnTo>
                <a:lnTo>
                  <a:pt x="104905" y="76071"/>
                </a:lnTo>
                <a:lnTo>
                  <a:pt x="139327" y="49830"/>
                </a:lnTo>
                <a:lnTo>
                  <a:pt x="177460" y="28673"/>
                </a:lnTo>
                <a:lnTo>
                  <a:pt x="218878" y="13030"/>
                </a:lnTo>
                <a:lnTo>
                  <a:pt x="263160" y="3329"/>
                </a:lnTo>
                <a:lnTo>
                  <a:pt x="309880" y="0"/>
                </a:lnTo>
                <a:close/>
              </a:path>
              <a:path extrusionOk="0" h="633730" w="621030">
                <a:moveTo>
                  <a:pt x="0" y="0"/>
                </a:moveTo>
                <a:lnTo>
                  <a:pt x="0" y="0"/>
                </a:lnTo>
              </a:path>
              <a:path extrusionOk="0" h="633730" w="621030">
                <a:moveTo>
                  <a:pt x="621030" y="633729"/>
                </a:moveTo>
                <a:lnTo>
                  <a:pt x="621030" y="633729"/>
                </a:lnTo>
              </a:path>
            </a:pathLst>
          </a:custGeom>
          <a:noFill/>
          <a:ln cap="flat" cmpd="sng" w="15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5732779" y="3503929"/>
            <a:ext cx="563880" cy="821690"/>
          </a:xfrm>
          <a:custGeom>
            <a:rect b="b" l="l" r="r" t="t"/>
            <a:pathLst>
              <a:path extrusionOk="0" h="821689" w="563879">
                <a:moveTo>
                  <a:pt x="280670" y="0"/>
                </a:moveTo>
                <a:lnTo>
                  <a:pt x="319832" y="3632"/>
                </a:lnTo>
                <a:lnTo>
                  <a:pt x="357116" y="14246"/>
                </a:lnTo>
                <a:lnTo>
                  <a:pt x="392231" y="31412"/>
                </a:lnTo>
                <a:lnTo>
                  <a:pt x="424885" y="54704"/>
                </a:lnTo>
                <a:lnTo>
                  <a:pt x="454787" y="83692"/>
                </a:lnTo>
                <a:lnTo>
                  <a:pt x="481647" y="117951"/>
                </a:lnTo>
                <a:lnTo>
                  <a:pt x="505173" y="157051"/>
                </a:lnTo>
                <a:lnTo>
                  <a:pt x="525074" y="200565"/>
                </a:lnTo>
                <a:lnTo>
                  <a:pt x="541059" y="248066"/>
                </a:lnTo>
                <a:lnTo>
                  <a:pt x="552838" y="299126"/>
                </a:lnTo>
                <a:lnTo>
                  <a:pt x="560118" y="353316"/>
                </a:lnTo>
                <a:lnTo>
                  <a:pt x="562610" y="410210"/>
                </a:lnTo>
                <a:lnTo>
                  <a:pt x="560118" y="467395"/>
                </a:lnTo>
                <a:lnTo>
                  <a:pt x="552838" y="521828"/>
                </a:lnTo>
                <a:lnTo>
                  <a:pt x="541059" y="573087"/>
                </a:lnTo>
                <a:lnTo>
                  <a:pt x="525074" y="620747"/>
                </a:lnTo>
                <a:lnTo>
                  <a:pt x="505173" y="664386"/>
                </a:lnTo>
                <a:lnTo>
                  <a:pt x="481647" y="703580"/>
                </a:lnTo>
                <a:lnTo>
                  <a:pt x="454787" y="737905"/>
                </a:lnTo>
                <a:lnTo>
                  <a:pt x="424885" y="766938"/>
                </a:lnTo>
                <a:lnTo>
                  <a:pt x="392231" y="790257"/>
                </a:lnTo>
                <a:lnTo>
                  <a:pt x="357116" y="807437"/>
                </a:lnTo>
                <a:lnTo>
                  <a:pt x="319832" y="818056"/>
                </a:lnTo>
                <a:lnTo>
                  <a:pt x="280670" y="821690"/>
                </a:lnTo>
                <a:lnTo>
                  <a:pt x="241799" y="818056"/>
                </a:lnTo>
                <a:lnTo>
                  <a:pt x="204758" y="807437"/>
                </a:lnTo>
                <a:lnTo>
                  <a:pt x="169842" y="790257"/>
                </a:lnTo>
                <a:lnTo>
                  <a:pt x="137348" y="766938"/>
                </a:lnTo>
                <a:lnTo>
                  <a:pt x="107570" y="737905"/>
                </a:lnTo>
                <a:lnTo>
                  <a:pt x="80803" y="703580"/>
                </a:lnTo>
                <a:lnTo>
                  <a:pt x="57344" y="664386"/>
                </a:lnTo>
                <a:lnTo>
                  <a:pt x="37488" y="620747"/>
                </a:lnTo>
                <a:lnTo>
                  <a:pt x="21530" y="573087"/>
                </a:lnTo>
                <a:lnTo>
                  <a:pt x="9766" y="521828"/>
                </a:lnTo>
                <a:lnTo>
                  <a:pt x="2490" y="467395"/>
                </a:lnTo>
                <a:lnTo>
                  <a:pt x="0" y="410210"/>
                </a:lnTo>
                <a:lnTo>
                  <a:pt x="2490" y="353316"/>
                </a:lnTo>
                <a:lnTo>
                  <a:pt x="9766" y="299126"/>
                </a:lnTo>
                <a:lnTo>
                  <a:pt x="21530" y="248066"/>
                </a:lnTo>
                <a:lnTo>
                  <a:pt x="37488" y="200565"/>
                </a:lnTo>
                <a:lnTo>
                  <a:pt x="57344" y="157051"/>
                </a:lnTo>
                <a:lnTo>
                  <a:pt x="80803" y="117951"/>
                </a:lnTo>
                <a:lnTo>
                  <a:pt x="107570" y="83692"/>
                </a:lnTo>
                <a:lnTo>
                  <a:pt x="137348" y="54704"/>
                </a:lnTo>
                <a:lnTo>
                  <a:pt x="169842" y="31412"/>
                </a:lnTo>
                <a:lnTo>
                  <a:pt x="204758" y="14246"/>
                </a:lnTo>
                <a:lnTo>
                  <a:pt x="241799" y="3632"/>
                </a:lnTo>
                <a:lnTo>
                  <a:pt x="280670" y="0"/>
                </a:lnTo>
                <a:close/>
              </a:path>
              <a:path extrusionOk="0" h="821689" w="563879">
                <a:moveTo>
                  <a:pt x="0" y="0"/>
                </a:moveTo>
                <a:lnTo>
                  <a:pt x="0" y="0"/>
                </a:lnTo>
              </a:path>
              <a:path extrusionOk="0" h="821689" w="563879">
                <a:moveTo>
                  <a:pt x="563880" y="821690"/>
                </a:moveTo>
                <a:lnTo>
                  <a:pt x="563880" y="821690"/>
                </a:lnTo>
              </a:path>
            </a:pathLst>
          </a:custGeom>
          <a:noFill/>
          <a:ln cap="flat" cmpd="sng" w="15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10411459" y="4095750"/>
            <a:ext cx="561340" cy="98043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type="title"/>
          </p:nvPr>
        </p:nvSpPr>
        <p:spPr>
          <a:xfrm>
            <a:off x="1176019" y="388620"/>
            <a:ext cx="714375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:Macro &amp;micro anatomy. </a:t>
            </a:r>
            <a:r>
              <a:rPr lang="en-US" sz="48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6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1380489" y="1177289"/>
            <a:ext cx="9245600" cy="5505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title"/>
          </p:nvPr>
        </p:nvSpPr>
        <p:spPr>
          <a:xfrm>
            <a:off x="1174750" y="648969"/>
            <a:ext cx="9984105" cy="104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3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Anatomical Crown </a:t>
            </a:r>
            <a:r>
              <a:rPr lang="en-US" sz="2400">
                <a:solidFill>
                  <a:srgbClr val="212121"/>
                </a:solidFill>
              </a:rPr>
              <a:t>is that part of the tooth that is covered by Enamel or  outer covering of the tooth. Its up to the cement-enamel junction.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1174750" y="1991359"/>
            <a:ext cx="779716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Clinical crown </a:t>
            </a:r>
            <a:r>
              <a:rPr lang="en-US" sz="2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is that part that is visible in the oral cavity.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1661160" y="2806700"/>
            <a:ext cx="7552690" cy="37528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707390" y="815339"/>
            <a:ext cx="10164445" cy="1214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171450" lvl="0" marL="12700" marR="5080" rtl="0" algn="l">
              <a:lnSpc>
                <a:spcPct val="139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Anatomical root </a:t>
            </a:r>
            <a:r>
              <a:rPr lang="en-US" sz="2800">
                <a:solidFill>
                  <a:srgbClr val="3F3F3F"/>
                </a:solidFill>
              </a:rPr>
              <a:t>portion of root covered by cementum, defined  by CEJ.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787400" y="2349500"/>
            <a:ext cx="878776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Clinical root: </a:t>
            </a: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portion of root that is not visible in mouth.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6"/>
          <p:cNvSpPr/>
          <p:nvPr/>
        </p:nvSpPr>
        <p:spPr>
          <a:xfrm>
            <a:off x="3219052" y="2895600"/>
            <a:ext cx="6340873" cy="36257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/>
          <p:nvPr/>
        </p:nvSpPr>
        <p:spPr>
          <a:xfrm>
            <a:off x="372109" y="762000"/>
            <a:ext cx="11569700" cy="51574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 txBox="1"/>
          <p:nvPr>
            <p:ph type="title"/>
          </p:nvPr>
        </p:nvSpPr>
        <p:spPr>
          <a:xfrm>
            <a:off x="1176019" y="278129"/>
            <a:ext cx="4765675" cy="680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Surfaces of teeth. </a:t>
            </a:r>
            <a:r>
              <a:rPr lang="en-US" sz="43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7</a:t>
            </a:r>
            <a:endParaRPr sz="43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1084580" y="986789"/>
            <a:ext cx="7037070" cy="357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02235" marR="5080" rtl="0" algn="l">
              <a:lnSpc>
                <a:spcPct val="138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Crowns of anterior teeth have 4 surfaces and edge.  While those of posterior surfaces have 5 surfaces.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781675" rtl="0" algn="l">
              <a:lnSpc>
                <a:spcPct val="1384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22C9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Facial </a:t>
            </a:r>
            <a:r>
              <a:rPr lang="en-US" sz="2400">
                <a:solidFill>
                  <a:srgbClr val="E22C90"/>
                </a:solidFill>
                <a:latin typeface="Arial"/>
                <a:ea typeface="Arial"/>
                <a:cs typeface="Arial"/>
                <a:sym typeface="Arial"/>
              </a:rPr>
              <a:t> 2.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Lingual  </a:t>
            </a:r>
            <a:r>
              <a:rPr lang="en-US" sz="2400">
                <a:solidFill>
                  <a:srgbClr val="E22C9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Mesial </a:t>
            </a:r>
            <a:r>
              <a:rPr lang="en-US" sz="2400">
                <a:solidFill>
                  <a:srgbClr val="E22C90"/>
                </a:solidFill>
                <a:latin typeface="Arial"/>
                <a:ea typeface="Arial"/>
                <a:cs typeface="Arial"/>
                <a:sym typeface="Arial"/>
              </a:rPr>
              <a:t> 4.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Distal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11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22C9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Incisal or occlusal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/>
          <p:nvPr>
            <p:ph type="title"/>
          </p:nvPr>
        </p:nvSpPr>
        <p:spPr>
          <a:xfrm>
            <a:off x="4701540" y="365759"/>
            <a:ext cx="298767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3F3F"/>
                </a:solidFill>
              </a:rPr>
              <a:t>1. Facial surface</a:t>
            </a:r>
            <a:endParaRPr sz="3600"/>
          </a:p>
        </p:txBody>
      </p:sp>
      <p:grpSp>
        <p:nvGrpSpPr>
          <p:cNvPr id="369" name="Google Shape;369;p39"/>
          <p:cNvGrpSpPr/>
          <p:nvPr/>
        </p:nvGrpSpPr>
        <p:grpSpPr>
          <a:xfrm>
            <a:off x="1859279" y="1094740"/>
            <a:ext cx="3084830" cy="557530"/>
            <a:chOff x="1859279" y="1094740"/>
            <a:chExt cx="3084830" cy="557530"/>
          </a:xfrm>
        </p:grpSpPr>
        <p:sp>
          <p:nvSpPr>
            <p:cNvPr id="370" name="Google Shape;370;p39"/>
            <p:cNvSpPr/>
            <p:nvPr/>
          </p:nvSpPr>
          <p:spPr>
            <a:xfrm>
              <a:off x="1859279" y="1094740"/>
              <a:ext cx="3084830" cy="557530"/>
            </a:xfrm>
            <a:custGeom>
              <a:rect b="b" l="l" r="r" t="t"/>
              <a:pathLst>
                <a:path extrusionOk="0" h="557530" w="3084829">
                  <a:moveTo>
                    <a:pt x="3084830" y="0"/>
                  </a:moveTo>
                  <a:lnTo>
                    <a:pt x="69850" y="0"/>
                  </a:lnTo>
                  <a:lnTo>
                    <a:pt x="69850" y="419100"/>
                  </a:lnTo>
                  <a:lnTo>
                    <a:pt x="0" y="419100"/>
                  </a:lnTo>
                  <a:lnTo>
                    <a:pt x="139700" y="557530"/>
                  </a:lnTo>
                  <a:lnTo>
                    <a:pt x="278130" y="419100"/>
                  </a:lnTo>
                  <a:lnTo>
                    <a:pt x="209550" y="419100"/>
                  </a:lnTo>
                  <a:lnTo>
                    <a:pt x="209550" y="139700"/>
                  </a:lnTo>
                  <a:lnTo>
                    <a:pt x="3084830" y="139700"/>
                  </a:lnTo>
                  <a:lnTo>
                    <a:pt x="3084830" y="0"/>
                  </a:lnTo>
                  <a:close/>
                </a:path>
              </a:pathLst>
            </a:custGeom>
            <a:solidFill>
              <a:srgbClr val="E22C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1859279" y="1094740"/>
              <a:ext cx="3084830" cy="557530"/>
            </a:xfrm>
            <a:custGeom>
              <a:rect b="b" l="l" r="r" t="t"/>
              <a:pathLst>
                <a:path extrusionOk="0" h="557530" w="3084829">
                  <a:moveTo>
                    <a:pt x="3084830" y="139700"/>
                  </a:moveTo>
                  <a:lnTo>
                    <a:pt x="209550" y="139700"/>
                  </a:lnTo>
                  <a:lnTo>
                    <a:pt x="209550" y="419100"/>
                  </a:lnTo>
                  <a:lnTo>
                    <a:pt x="278130" y="419100"/>
                  </a:lnTo>
                  <a:lnTo>
                    <a:pt x="139700" y="557530"/>
                  </a:lnTo>
                  <a:lnTo>
                    <a:pt x="0" y="419100"/>
                  </a:lnTo>
                  <a:lnTo>
                    <a:pt x="69850" y="419100"/>
                  </a:lnTo>
                  <a:lnTo>
                    <a:pt x="69850" y="0"/>
                  </a:lnTo>
                  <a:lnTo>
                    <a:pt x="3084830" y="0"/>
                  </a:lnTo>
                  <a:lnTo>
                    <a:pt x="3084830" y="139700"/>
                  </a:lnTo>
                  <a:close/>
                </a:path>
                <a:path extrusionOk="0" h="557530" w="3084829">
                  <a:moveTo>
                    <a:pt x="3084830" y="557530"/>
                  </a:moveTo>
                  <a:lnTo>
                    <a:pt x="3084830" y="557530"/>
                  </a:lnTo>
                </a:path>
                <a:path extrusionOk="0" h="557530" w="308482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39"/>
          <p:cNvGrpSpPr/>
          <p:nvPr/>
        </p:nvGrpSpPr>
        <p:grpSpPr>
          <a:xfrm>
            <a:off x="7462520" y="1094740"/>
            <a:ext cx="3157220" cy="557530"/>
            <a:chOff x="7462520" y="1094740"/>
            <a:chExt cx="3157220" cy="557530"/>
          </a:xfrm>
        </p:grpSpPr>
        <p:sp>
          <p:nvSpPr>
            <p:cNvPr id="373" name="Google Shape;373;p39"/>
            <p:cNvSpPr/>
            <p:nvPr/>
          </p:nvSpPr>
          <p:spPr>
            <a:xfrm>
              <a:off x="7462520" y="1094740"/>
              <a:ext cx="3157220" cy="557530"/>
            </a:xfrm>
            <a:custGeom>
              <a:rect b="b" l="l" r="r" t="t"/>
              <a:pathLst>
                <a:path extrusionOk="0" h="557530" w="3157220">
                  <a:moveTo>
                    <a:pt x="308737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2948939" y="139700"/>
                  </a:lnTo>
                  <a:lnTo>
                    <a:pt x="2948939" y="419100"/>
                  </a:lnTo>
                  <a:lnTo>
                    <a:pt x="2879089" y="419100"/>
                  </a:lnTo>
                  <a:lnTo>
                    <a:pt x="3018789" y="557530"/>
                  </a:lnTo>
                  <a:lnTo>
                    <a:pt x="3157220" y="419100"/>
                  </a:lnTo>
                  <a:lnTo>
                    <a:pt x="3087370" y="419100"/>
                  </a:lnTo>
                  <a:lnTo>
                    <a:pt x="3087370" y="0"/>
                  </a:lnTo>
                  <a:close/>
                </a:path>
              </a:pathLst>
            </a:custGeom>
            <a:solidFill>
              <a:srgbClr val="E22C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7462520" y="1094740"/>
              <a:ext cx="3157220" cy="557530"/>
            </a:xfrm>
            <a:custGeom>
              <a:rect b="b" l="l" r="r" t="t"/>
              <a:pathLst>
                <a:path extrusionOk="0" h="557530" w="3157220">
                  <a:moveTo>
                    <a:pt x="0" y="139700"/>
                  </a:moveTo>
                  <a:lnTo>
                    <a:pt x="2948939" y="139700"/>
                  </a:lnTo>
                  <a:lnTo>
                    <a:pt x="2948939" y="419100"/>
                  </a:lnTo>
                  <a:lnTo>
                    <a:pt x="2879089" y="419100"/>
                  </a:lnTo>
                  <a:lnTo>
                    <a:pt x="3018789" y="557530"/>
                  </a:lnTo>
                  <a:lnTo>
                    <a:pt x="3157220" y="419100"/>
                  </a:lnTo>
                  <a:lnTo>
                    <a:pt x="3087370" y="419100"/>
                  </a:lnTo>
                  <a:lnTo>
                    <a:pt x="3087370" y="0"/>
                  </a:lnTo>
                  <a:lnTo>
                    <a:pt x="0" y="0"/>
                  </a:lnTo>
                  <a:lnTo>
                    <a:pt x="0" y="139700"/>
                  </a:lnTo>
                  <a:close/>
                </a:path>
                <a:path extrusionOk="0" h="557530" w="3157220">
                  <a:moveTo>
                    <a:pt x="0" y="557530"/>
                  </a:moveTo>
                  <a:lnTo>
                    <a:pt x="0" y="557530"/>
                  </a:lnTo>
                </a:path>
                <a:path extrusionOk="0" h="557530" w="3157220">
                  <a:moveTo>
                    <a:pt x="3157220" y="0"/>
                  </a:moveTo>
                  <a:lnTo>
                    <a:pt x="3157220" y="0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39"/>
          <p:cNvSpPr txBox="1"/>
          <p:nvPr/>
        </p:nvSpPr>
        <p:spPr>
          <a:xfrm>
            <a:off x="1163319" y="3948429"/>
            <a:ext cx="259588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3306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labial surface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outside surface of  anterior teeth facing lip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8820150" y="3948429"/>
            <a:ext cx="260604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517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952399"/>
                </a:solidFill>
                <a:latin typeface="Arial"/>
                <a:ea typeface="Arial"/>
                <a:cs typeface="Arial"/>
                <a:sym typeface="Arial"/>
              </a:rPr>
              <a:t>Buccal surface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outside surface of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9937242" y="4558029"/>
            <a:ext cx="148907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teeth	facing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10140950" y="4862829"/>
            <a:ext cx="1284605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(buccinator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8727440" y="4558029"/>
            <a:ext cx="10160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posterior  cheeks  muscle)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1085850" y="1893570"/>
            <a:ext cx="2109470" cy="143636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9"/>
          <p:cNvSpPr/>
          <p:nvPr/>
        </p:nvSpPr>
        <p:spPr>
          <a:xfrm>
            <a:off x="9974580" y="1893570"/>
            <a:ext cx="890270" cy="177926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/>
          <p:nvPr/>
        </p:nvSpPr>
        <p:spPr>
          <a:xfrm>
            <a:off x="1174750" y="877570"/>
            <a:ext cx="463677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2. lingual/ palatal surface: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1174750" y="1689100"/>
            <a:ext cx="677037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inner surface of teeth facing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tongue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palate.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0"/>
          <p:cNvSpPr/>
          <p:nvPr/>
        </p:nvSpPr>
        <p:spPr>
          <a:xfrm>
            <a:off x="1097280" y="2721610"/>
            <a:ext cx="4579620" cy="29387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0"/>
          <p:cNvSpPr/>
          <p:nvPr/>
        </p:nvSpPr>
        <p:spPr>
          <a:xfrm>
            <a:off x="6772909" y="2721610"/>
            <a:ext cx="4471670" cy="29387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>
            <p:ph type="title"/>
          </p:nvPr>
        </p:nvSpPr>
        <p:spPr>
          <a:xfrm>
            <a:off x="511809" y="863600"/>
            <a:ext cx="332803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3. </a:t>
            </a:r>
            <a:r>
              <a:rPr lang="en-US"/>
              <a:t>M</a:t>
            </a:r>
            <a:r>
              <a:rPr lang="en-US">
                <a:solidFill>
                  <a:srgbClr val="3F3F3F"/>
                </a:solidFill>
              </a:rPr>
              <a:t>esial	surface:</a:t>
            </a:r>
            <a:endParaRPr/>
          </a:p>
        </p:txBody>
      </p:sp>
      <p:sp>
        <p:nvSpPr>
          <p:cNvPr id="395" name="Google Shape;395;p41"/>
          <p:cNvSpPr txBox="1"/>
          <p:nvPr/>
        </p:nvSpPr>
        <p:spPr>
          <a:xfrm>
            <a:off x="511809" y="1675129"/>
            <a:ext cx="3056255" cy="1939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77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toward </a:t>
            </a: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idline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32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istal surface: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7790" marR="0" rtl="0" algn="l">
              <a:lnSpc>
                <a:spcPct val="100000"/>
              </a:lnSpc>
              <a:spcBef>
                <a:spcPts val="255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istant from midline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1"/>
          <p:cNvSpPr/>
          <p:nvPr/>
        </p:nvSpPr>
        <p:spPr>
          <a:xfrm>
            <a:off x="4725670" y="1441450"/>
            <a:ext cx="7124700" cy="38125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 txBox="1"/>
          <p:nvPr>
            <p:ph idx="1" type="body"/>
          </p:nvPr>
        </p:nvSpPr>
        <p:spPr>
          <a:xfrm>
            <a:off x="600709" y="1334770"/>
            <a:ext cx="10990580" cy="4308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How many sets of dentition do humans naturally develop in their lifetime?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/>
            </a:br>
            <a:r>
              <a:rPr lang="en-US" sz="2800"/>
              <a:t>a) One</a:t>
            </a:r>
            <a:br>
              <a:rPr lang="en-US" sz="2800"/>
            </a:br>
            <a:r>
              <a:rPr lang="en-US" sz="2800"/>
              <a:t>b) Two</a:t>
            </a:r>
            <a:br>
              <a:rPr lang="en-US" sz="2800"/>
            </a:br>
            <a:r>
              <a:rPr lang="en-US" sz="2800"/>
              <a:t>c) Three</a:t>
            </a:r>
            <a:br>
              <a:rPr lang="en-US" sz="2800"/>
            </a:br>
            <a:r>
              <a:rPr lang="en-US" sz="2800"/>
              <a:t>d) Four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Answer: b) Two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/>
          <p:nvPr/>
        </p:nvSpPr>
        <p:spPr>
          <a:xfrm>
            <a:off x="8477250" y="1793239"/>
            <a:ext cx="3192779" cy="273176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42"/>
          <p:cNvGrpSpPr/>
          <p:nvPr/>
        </p:nvGrpSpPr>
        <p:grpSpPr>
          <a:xfrm>
            <a:off x="1859279" y="1094740"/>
            <a:ext cx="3084830" cy="557530"/>
            <a:chOff x="1859279" y="1094740"/>
            <a:chExt cx="3084830" cy="557530"/>
          </a:xfrm>
        </p:grpSpPr>
        <p:sp>
          <p:nvSpPr>
            <p:cNvPr id="403" name="Google Shape;403;p42"/>
            <p:cNvSpPr/>
            <p:nvPr/>
          </p:nvSpPr>
          <p:spPr>
            <a:xfrm>
              <a:off x="1859279" y="1094740"/>
              <a:ext cx="3084830" cy="557530"/>
            </a:xfrm>
            <a:custGeom>
              <a:rect b="b" l="l" r="r" t="t"/>
              <a:pathLst>
                <a:path extrusionOk="0" h="557530" w="3084829">
                  <a:moveTo>
                    <a:pt x="3084830" y="0"/>
                  </a:moveTo>
                  <a:lnTo>
                    <a:pt x="69850" y="0"/>
                  </a:lnTo>
                  <a:lnTo>
                    <a:pt x="69850" y="419100"/>
                  </a:lnTo>
                  <a:lnTo>
                    <a:pt x="0" y="419100"/>
                  </a:lnTo>
                  <a:lnTo>
                    <a:pt x="139700" y="557530"/>
                  </a:lnTo>
                  <a:lnTo>
                    <a:pt x="278130" y="419100"/>
                  </a:lnTo>
                  <a:lnTo>
                    <a:pt x="209550" y="419100"/>
                  </a:lnTo>
                  <a:lnTo>
                    <a:pt x="209550" y="139700"/>
                  </a:lnTo>
                  <a:lnTo>
                    <a:pt x="3084830" y="139700"/>
                  </a:lnTo>
                  <a:lnTo>
                    <a:pt x="3084830" y="0"/>
                  </a:lnTo>
                  <a:close/>
                </a:path>
              </a:pathLst>
            </a:custGeom>
            <a:solidFill>
              <a:srgbClr val="E22C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1859279" y="1094740"/>
              <a:ext cx="3084830" cy="557530"/>
            </a:xfrm>
            <a:custGeom>
              <a:rect b="b" l="l" r="r" t="t"/>
              <a:pathLst>
                <a:path extrusionOk="0" h="557530" w="3084829">
                  <a:moveTo>
                    <a:pt x="3084830" y="139700"/>
                  </a:moveTo>
                  <a:lnTo>
                    <a:pt x="209550" y="139700"/>
                  </a:lnTo>
                  <a:lnTo>
                    <a:pt x="209550" y="419100"/>
                  </a:lnTo>
                  <a:lnTo>
                    <a:pt x="278130" y="419100"/>
                  </a:lnTo>
                  <a:lnTo>
                    <a:pt x="139700" y="557530"/>
                  </a:lnTo>
                  <a:lnTo>
                    <a:pt x="0" y="419100"/>
                  </a:lnTo>
                  <a:lnTo>
                    <a:pt x="69850" y="419100"/>
                  </a:lnTo>
                  <a:lnTo>
                    <a:pt x="69850" y="0"/>
                  </a:lnTo>
                  <a:lnTo>
                    <a:pt x="3084830" y="0"/>
                  </a:lnTo>
                  <a:lnTo>
                    <a:pt x="3084830" y="139700"/>
                  </a:lnTo>
                  <a:close/>
                </a:path>
                <a:path extrusionOk="0" h="557530" w="3084829">
                  <a:moveTo>
                    <a:pt x="3084830" y="557530"/>
                  </a:moveTo>
                  <a:lnTo>
                    <a:pt x="3084830" y="557530"/>
                  </a:lnTo>
                </a:path>
                <a:path extrusionOk="0" h="557530" w="308482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7462520" y="1094740"/>
            <a:ext cx="3157220" cy="557530"/>
            <a:chOff x="7462520" y="1094740"/>
            <a:chExt cx="3157220" cy="557530"/>
          </a:xfrm>
        </p:grpSpPr>
        <p:sp>
          <p:nvSpPr>
            <p:cNvPr id="406" name="Google Shape;406;p42"/>
            <p:cNvSpPr/>
            <p:nvPr/>
          </p:nvSpPr>
          <p:spPr>
            <a:xfrm>
              <a:off x="7462520" y="1094740"/>
              <a:ext cx="3157220" cy="557530"/>
            </a:xfrm>
            <a:custGeom>
              <a:rect b="b" l="l" r="r" t="t"/>
              <a:pathLst>
                <a:path extrusionOk="0" h="557530" w="3157220">
                  <a:moveTo>
                    <a:pt x="3087370" y="0"/>
                  </a:moveTo>
                  <a:lnTo>
                    <a:pt x="0" y="0"/>
                  </a:lnTo>
                  <a:lnTo>
                    <a:pt x="0" y="139700"/>
                  </a:lnTo>
                  <a:lnTo>
                    <a:pt x="2948939" y="139700"/>
                  </a:lnTo>
                  <a:lnTo>
                    <a:pt x="2948939" y="419100"/>
                  </a:lnTo>
                  <a:lnTo>
                    <a:pt x="2879089" y="419100"/>
                  </a:lnTo>
                  <a:lnTo>
                    <a:pt x="3018789" y="557530"/>
                  </a:lnTo>
                  <a:lnTo>
                    <a:pt x="3157220" y="419100"/>
                  </a:lnTo>
                  <a:lnTo>
                    <a:pt x="3087370" y="419100"/>
                  </a:lnTo>
                  <a:lnTo>
                    <a:pt x="3087370" y="0"/>
                  </a:lnTo>
                  <a:close/>
                </a:path>
              </a:pathLst>
            </a:custGeom>
            <a:solidFill>
              <a:srgbClr val="E22C9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7462520" y="1094740"/>
              <a:ext cx="3157220" cy="557530"/>
            </a:xfrm>
            <a:custGeom>
              <a:rect b="b" l="l" r="r" t="t"/>
              <a:pathLst>
                <a:path extrusionOk="0" h="557530" w="3157220">
                  <a:moveTo>
                    <a:pt x="0" y="139700"/>
                  </a:moveTo>
                  <a:lnTo>
                    <a:pt x="2948939" y="139700"/>
                  </a:lnTo>
                  <a:lnTo>
                    <a:pt x="2948939" y="419100"/>
                  </a:lnTo>
                  <a:lnTo>
                    <a:pt x="2879089" y="419100"/>
                  </a:lnTo>
                  <a:lnTo>
                    <a:pt x="3018789" y="557530"/>
                  </a:lnTo>
                  <a:lnTo>
                    <a:pt x="3157220" y="419100"/>
                  </a:lnTo>
                  <a:lnTo>
                    <a:pt x="3087370" y="419100"/>
                  </a:lnTo>
                  <a:lnTo>
                    <a:pt x="3087370" y="0"/>
                  </a:lnTo>
                  <a:lnTo>
                    <a:pt x="0" y="0"/>
                  </a:lnTo>
                  <a:lnTo>
                    <a:pt x="0" y="139700"/>
                  </a:lnTo>
                  <a:close/>
                </a:path>
                <a:path extrusionOk="0" h="557530" w="3157220">
                  <a:moveTo>
                    <a:pt x="0" y="557530"/>
                  </a:moveTo>
                  <a:lnTo>
                    <a:pt x="0" y="557530"/>
                  </a:lnTo>
                </a:path>
                <a:path extrusionOk="0" h="557530" w="3157220">
                  <a:moveTo>
                    <a:pt x="3157220" y="0"/>
                  </a:moveTo>
                  <a:lnTo>
                    <a:pt x="3157220" y="0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42"/>
          <p:cNvSpPr txBox="1"/>
          <p:nvPr/>
        </p:nvSpPr>
        <p:spPr>
          <a:xfrm>
            <a:off x="1163319" y="4707890"/>
            <a:ext cx="2779395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Incisal surface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Biting surface of anterior  teeth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8976359" y="4707890"/>
            <a:ext cx="220218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904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DE81E1"/>
                </a:solidFill>
                <a:latin typeface="Arial"/>
                <a:ea typeface="Arial"/>
                <a:cs typeface="Arial"/>
                <a:sym typeface="Arial"/>
              </a:rPr>
              <a:t>Occlusal surface  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Chewing surface of  posterior teeth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42"/>
          <p:cNvGrpSpPr/>
          <p:nvPr/>
        </p:nvGrpSpPr>
        <p:grpSpPr>
          <a:xfrm>
            <a:off x="661669" y="1793239"/>
            <a:ext cx="3460750" cy="2880360"/>
            <a:chOff x="661669" y="1793239"/>
            <a:chExt cx="3460750" cy="2880360"/>
          </a:xfrm>
        </p:grpSpPr>
        <p:sp>
          <p:nvSpPr>
            <p:cNvPr id="411" name="Google Shape;411;p42"/>
            <p:cNvSpPr/>
            <p:nvPr/>
          </p:nvSpPr>
          <p:spPr>
            <a:xfrm>
              <a:off x="661669" y="1793239"/>
              <a:ext cx="3460750" cy="273176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2664459" y="3122929"/>
              <a:ext cx="2540" cy="1550670"/>
            </a:xfrm>
            <a:custGeom>
              <a:rect b="b" l="l" r="r" t="t"/>
              <a:pathLst>
                <a:path extrusionOk="0" h="1550670" w="2539">
                  <a:moveTo>
                    <a:pt x="2539" y="1550670"/>
                  </a:moveTo>
                  <a:lnTo>
                    <a:pt x="0" y="0"/>
                  </a:lnTo>
                </a:path>
              </a:pathLst>
            </a:custGeom>
            <a:noFill/>
            <a:ln cap="flat" cmpd="sng" w="126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2627630" y="3051809"/>
              <a:ext cx="74930" cy="76200"/>
            </a:xfrm>
            <a:custGeom>
              <a:rect b="b" l="l" r="r" t="t"/>
              <a:pathLst>
                <a:path extrusionOk="0" h="76200" w="74930">
                  <a:moveTo>
                    <a:pt x="36830" y="0"/>
                  </a:moveTo>
                  <a:lnTo>
                    <a:pt x="0" y="76200"/>
                  </a:lnTo>
                  <a:lnTo>
                    <a:pt x="74930" y="76200"/>
                  </a:lnTo>
                  <a:lnTo>
                    <a:pt x="368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"/>
          <p:cNvSpPr/>
          <p:nvPr/>
        </p:nvSpPr>
        <p:spPr>
          <a:xfrm>
            <a:off x="2357242" y="0"/>
            <a:ext cx="6669912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>
            <p:ph type="title"/>
          </p:nvPr>
        </p:nvSpPr>
        <p:spPr>
          <a:xfrm>
            <a:off x="1176019" y="372109"/>
            <a:ext cx="6670040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Line and point angles. </a:t>
            </a:r>
            <a:r>
              <a:rPr lang="en-US" sz="48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8</a:t>
            </a:r>
            <a:endParaRPr sz="4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4" name="Google Shape;424;p44"/>
          <p:cNvSpPr txBox="1"/>
          <p:nvPr/>
        </p:nvSpPr>
        <p:spPr>
          <a:xfrm>
            <a:off x="600709" y="1334770"/>
            <a:ext cx="5421630" cy="429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90170" lvl="0" marL="140970" marR="160020" rtl="0" algn="l">
              <a:lnSpc>
                <a:spcPct val="139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3600">
                <a:solidFill>
                  <a:srgbClr val="E22C90"/>
                </a:solidFill>
                <a:latin typeface="Arial"/>
                <a:ea typeface="Arial"/>
                <a:cs typeface="Arial"/>
                <a:sym typeface="Arial"/>
              </a:rPr>
              <a:t>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Line angle: is the junction between 2  adjacent surfaces and it is named  according to the 2 surfaces sharing in  its formation.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170" lvl="0" marL="140970" marR="43180" rtl="0" algn="l">
              <a:lnSpc>
                <a:spcPct val="140000"/>
              </a:lnSpc>
              <a:spcBef>
                <a:spcPts val="1395"/>
              </a:spcBef>
              <a:spcAft>
                <a:spcPts val="0"/>
              </a:spcAft>
              <a:buNone/>
            </a:pPr>
            <a:r>
              <a:rPr baseline="30000" lang="en-US" sz="3600">
                <a:solidFill>
                  <a:srgbClr val="E22C90"/>
                </a:solidFill>
                <a:latin typeface="Arial"/>
                <a:ea typeface="Arial"/>
                <a:cs typeface="Arial"/>
                <a:sym typeface="Arial"/>
              </a:rPr>
              <a:t>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Point angle: is the junction between 3  adjacent surfaces and it is named  according to the 3 surfaces sharing in  its formation meeting in a point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" name="Google Shape;425;p44"/>
          <p:cNvGrpSpPr/>
          <p:nvPr/>
        </p:nvGrpSpPr>
        <p:grpSpPr>
          <a:xfrm>
            <a:off x="6126479" y="1301750"/>
            <a:ext cx="5076189" cy="5214620"/>
            <a:chOff x="6126479" y="1301750"/>
            <a:chExt cx="5076189" cy="5214620"/>
          </a:xfrm>
        </p:grpSpPr>
        <p:sp>
          <p:nvSpPr>
            <p:cNvPr id="426" name="Google Shape;426;p44"/>
            <p:cNvSpPr/>
            <p:nvPr/>
          </p:nvSpPr>
          <p:spPr>
            <a:xfrm>
              <a:off x="6126479" y="1301750"/>
              <a:ext cx="5076189" cy="52146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8440419" y="3684270"/>
              <a:ext cx="449580" cy="449580"/>
            </a:xfrm>
            <a:custGeom>
              <a:rect b="b" l="l" r="r" t="t"/>
              <a:pathLst>
                <a:path extrusionOk="0" h="449579" w="449579">
                  <a:moveTo>
                    <a:pt x="247650" y="1269"/>
                  </a:moveTo>
                  <a:lnTo>
                    <a:pt x="201929" y="1269"/>
                  </a:lnTo>
                  <a:lnTo>
                    <a:pt x="189229" y="3809"/>
                  </a:lnTo>
                  <a:lnTo>
                    <a:pt x="177800" y="5079"/>
                  </a:lnTo>
                  <a:lnTo>
                    <a:pt x="113029" y="30479"/>
                  </a:lnTo>
                  <a:lnTo>
                    <a:pt x="66039" y="66039"/>
                  </a:lnTo>
                  <a:lnTo>
                    <a:pt x="50800" y="83819"/>
                  </a:lnTo>
                  <a:lnTo>
                    <a:pt x="43179" y="92709"/>
                  </a:lnTo>
                  <a:lnTo>
                    <a:pt x="24129" y="123189"/>
                  </a:lnTo>
                  <a:lnTo>
                    <a:pt x="19050" y="133349"/>
                  </a:lnTo>
                  <a:lnTo>
                    <a:pt x="15239" y="144779"/>
                  </a:lnTo>
                  <a:lnTo>
                    <a:pt x="11429" y="154939"/>
                  </a:lnTo>
                  <a:lnTo>
                    <a:pt x="7620" y="166369"/>
                  </a:lnTo>
                  <a:lnTo>
                    <a:pt x="2539" y="189229"/>
                  </a:lnTo>
                  <a:lnTo>
                    <a:pt x="1270" y="201929"/>
                  </a:lnTo>
                  <a:lnTo>
                    <a:pt x="0" y="213359"/>
                  </a:lnTo>
                  <a:lnTo>
                    <a:pt x="0" y="236219"/>
                  </a:lnTo>
                  <a:lnTo>
                    <a:pt x="1270" y="248919"/>
                  </a:lnTo>
                  <a:lnTo>
                    <a:pt x="15239" y="306069"/>
                  </a:lnTo>
                  <a:lnTo>
                    <a:pt x="36829" y="347979"/>
                  </a:lnTo>
                  <a:lnTo>
                    <a:pt x="50800" y="367029"/>
                  </a:lnTo>
                  <a:lnTo>
                    <a:pt x="57150" y="375919"/>
                  </a:lnTo>
                  <a:lnTo>
                    <a:pt x="66039" y="383539"/>
                  </a:lnTo>
                  <a:lnTo>
                    <a:pt x="74929" y="392429"/>
                  </a:lnTo>
                  <a:lnTo>
                    <a:pt x="83820" y="400049"/>
                  </a:lnTo>
                  <a:lnTo>
                    <a:pt x="123189" y="425449"/>
                  </a:lnTo>
                  <a:lnTo>
                    <a:pt x="166370" y="441959"/>
                  </a:lnTo>
                  <a:lnTo>
                    <a:pt x="201929" y="448309"/>
                  </a:lnTo>
                  <a:lnTo>
                    <a:pt x="213359" y="449579"/>
                  </a:lnTo>
                  <a:lnTo>
                    <a:pt x="236220" y="449579"/>
                  </a:lnTo>
                  <a:lnTo>
                    <a:pt x="247650" y="448309"/>
                  </a:lnTo>
                  <a:lnTo>
                    <a:pt x="260350" y="447039"/>
                  </a:lnTo>
                  <a:lnTo>
                    <a:pt x="283209" y="441959"/>
                  </a:lnTo>
                  <a:lnTo>
                    <a:pt x="294639" y="438149"/>
                  </a:lnTo>
                  <a:lnTo>
                    <a:pt x="304800" y="434339"/>
                  </a:lnTo>
                  <a:lnTo>
                    <a:pt x="316229" y="430529"/>
                  </a:lnTo>
                  <a:lnTo>
                    <a:pt x="356870" y="406399"/>
                  </a:lnTo>
                  <a:lnTo>
                    <a:pt x="383539" y="383539"/>
                  </a:lnTo>
                  <a:lnTo>
                    <a:pt x="392429" y="375919"/>
                  </a:lnTo>
                  <a:lnTo>
                    <a:pt x="398779" y="367029"/>
                  </a:lnTo>
                  <a:lnTo>
                    <a:pt x="406400" y="356869"/>
                  </a:lnTo>
                  <a:lnTo>
                    <a:pt x="412750" y="347979"/>
                  </a:lnTo>
                  <a:lnTo>
                    <a:pt x="419100" y="337819"/>
                  </a:lnTo>
                  <a:lnTo>
                    <a:pt x="218439" y="337819"/>
                  </a:lnTo>
                  <a:lnTo>
                    <a:pt x="213359" y="336549"/>
                  </a:lnTo>
                  <a:lnTo>
                    <a:pt x="207009" y="335279"/>
                  </a:lnTo>
                  <a:lnTo>
                    <a:pt x="201929" y="335279"/>
                  </a:lnTo>
                  <a:lnTo>
                    <a:pt x="195579" y="332739"/>
                  </a:lnTo>
                  <a:lnTo>
                    <a:pt x="190500" y="331469"/>
                  </a:lnTo>
                  <a:lnTo>
                    <a:pt x="184150" y="330199"/>
                  </a:lnTo>
                  <a:lnTo>
                    <a:pt x="168909" y="322579"/>
                  </a:lnTo>
                  <a:lnTo>
                    <a:pt x="163829" y="318769"/>
                  </a:lnTo>
                  <a:lnTo>
                    <a:pt x="158750" y="316229"/>
                  </a:lnTo>
                  <a:lnTo>
                    <a:pt x="153670" y="312419"/>
                  </a:lnTo>
                  <a:lnTo>
                    <a:pt x="149859" y="308609"/>
                  </a:lnTo>
                  <a:lnTo>
                    <a:pt x="144779" y="304799"/>
                  </a:lnTo>
                  <a:lnTo>
                    <a:pt x="140970" y="299719"/>
                  </a:lnTo>
                  <a:lnTo>
                    <a:pt x="137159" y="295909"/>
                  </a:lnTo>
                  <a:lnTo>
                    <a:pt x="134620" y="290829"/>
                  </a:lnTo>
                  <a:lnTo>
                    <a:pt x="127000" y="280669"/>
                  </a:lnTo>
                  <a:lnTo>
                    <a:pt x="121920" y="270509"/>
                  </a:lnTo>
                  <a:lnTo>
                    <a:pt x="120650" y="265429"/>
                  </a:lnTo>
                  <a:lnTo>
                    <a:pt x="118109" y="259079"/>
                  </a:lnTo>
                  <a:lnTo>
                    <a:pt x="115570" y="248919"/>
                  </a:lnTo>
                  <a:lnTo>
                    <a:pt x="113029" y="236219"/>
                  </a:lnTo>
                  <a:lnTo>
                    <a:pt x="113029" y="213359"/>
                  </a:lnTo>
                  <a:lnTo>
                    <a:pt x="114300" y="207009"/>
                  </a:lnTo>
                  <a:lnTo>
                    <a:pt x="115570" y="201929"/>
                  </a:lnTo>
                  <a:lnTo>
                    <a:pt x="116839" y="195579"/>
                  </a:lnTo>
                  <a:lnTo>
                    <a:pt x="118109" y="190499"/>
                  </a:lnTo>
                  <a:lnTo>
                    <a:pt x="120650" y="184149"/>
                  </a:lnTo>
                  <a:lnTo>
                    <a:pt x="121920" y="179069"/>
                  </a:lnTo>
                  <a:lnTo>
                    <a:pt x="127000" y="168909"/>
                  </a:lnTo>
                  <a:lnTo>
                    <a:pt x="134620" y="158749"/>
                  </a:lnTo>
                  <a:lnTo>
                    <a:pt x="137159" y="154939"/>
                  </a:lnTo>
                  <a:lnTo>
                    <a:pt x="144779" y="144779"/>
                  </a:lnTo>
                  <a:lnTo>
                    <a:pt x="149859" y="140969"/>
                  </a:lnTo>
                  <a:lnTo>
                    <a:pt x="153670" y="138429"/>
                  </a:lnTo>
                  <a:lnTo>
                    <a:pt x="163829" y="130809"/>
                  </a:lnTo>
                  <a:lnTo>
                    <a:pt x="168909" y="128269"/>
                  </a:lnTo>
                  <a:lnTo>
                    <a:pt x="173989" y="124459"/>
                  </a:lnTo>
                  <a:lnTo>
                    <a:pt x="179070" y="121919"/>
                  </a:lnTo>
                  <a:lnTo>
                    <a:pt x="184150" y="120649"/>
                  </a:lnTo>
                  <a:lnTo>
                    <a:pt x="190500" y="118109"/>
                  </a:lnTo>
                  <a:lnTo>
                    <a:pt x="195579" y="116839"/>
                  </a:lnTo>
                  <a:lnTo>
                    <a:pt x="201929" y="115569"/>
                  </a:lnTo>
                  <a:lnTo>
                    <a:pt x="207009" y="114299"/>
                  </a:lnTo>
                  <a:lnTo>
                    <a:pt x="213359" y="113029"/>
                  </a:lnTo>
                  <a:lnTo>
                    <a:pt x="419100" y="113029"/>
                  </a:lnTo>
                  <a:lnTo>
                    <a:pt x="406400" y="92709"/>
                  </a:lnTo>
                  <a:lnTo>
                    <a:pt x="398779" y="83819"/>
                  </a:lnTo>
                  <a:lnTo>
                    <a:pt x="392429" y="74929"/>
                  </a:lnTo>
                  <a:lnTo>
                    <a:pt x="356870" y="43179"/>
                  </a:lnTo>
                  <a:lnTo>
                    <a:pt x="316229" y="20319"/>
                  </a:lnTo>
                  <a:lnTo>
                    <a:pt x="271779" y="5079"/>
                  </a:lnTo>
                  <a:lnTo>
                    <a:pt x="260350" y="3809"/>
                  </a:lnTo>
                  <a:lnTo>
                    <a:pt x="247650" y="1269"/>
                  </a:lnTo>
                  <a:close/>
                </a:path>
                <a:path extrusionOk="0" h="449579" w="449579">
                  <a:moveTo>
                    <a:pt x="419100" y="113029"/>
                  </a:moveTo>
                  <a:lnTo>
                    <a:pt x="236220" y="113029"/>
                  </a:lnTo>
                  <a:lnTo>
                    <a:pt x="242570" y="114299"/>
                  </a:lnTo>
                  <a:lnTo>
                    <a:pt x="247650" y="115569"/>
                  </a:lnTo>
                  <a:lnTo>
                    <a:pt x="254000" y="116839"/>
                  </a:lnTo>
                  <a:lnTo>
                    <a:pt x="259079" y="118109"/>
                  </a:lnTo>
                  <a:lnTo>
                    <a:pt x="265429" y="120649"/>
                  </a:lnTo>
                  <a:lnTo>
                    <a:pt x="270509" y="121919"/>
                  </a:lnTo>
                  <a:lnTo>
                    <a:pt x="275589" y="124459"/>
                  </a:lnTo>
                  <a:lnTo>
                    <a:pt x="280670" y="128269"/>
                  </a:lnTo>
                  <a:lnTo>
                    <a:pt x="285750" y="130809"/>
                  </a:lnTo>
                  <a:lnTo>
                    <a:pt x="295909" y="138429"/>
                  </a:lnTo>
                  <a:lnTo>
                    <a:pt x="299720" y="140969"/>
                  </a:lnTo>
                  <a:lnTo>
                    <a:pt x="304800" y="144779"/>
                  </a:lnTo>
                  <a:lnTo>
                    <a:pt x="312420" y="154939"/>
                  </a:lnTo>
                  <a:lnTo>
                    <a:pt x="314959" y="158749"/>
                  </a:lnTo>
                  <a:lnTo>
                    <a:pt x="322579" y="168909"/>
                  </a:lnTo>
                  <a:lnTo>
                    <a:pt x="327659" y="179069"/>
                  </a:lnTo>
                  <a:lnTo>
                    <a:pt x="328929" y="184149"/>
                  </a:lnTo>
                  <a:lnTo>
                    <a:pt x="331470" y="190499"/>
                  </a:lnTo>
                  <a:lnTo>
                    <a:pt x="332739" y="195579"/>
                  </a:lnTo>
                  <a:lnTo>
                    <a:pt x="334009" y="201929"/>
                  </a:lnTo>
                  <a:lnTo>
                    <a:pt x="335279" y="207009"/>
                  </a:lnTo>
                  <a:lnTo>
                    <a:pt x="336550" y="213359"/>
                  </a:lnTo>
                  <a:lnTo>
                    <a:pt x="336550" y="236219"/>
                  </a:lnTo>
                  <a:lnTo>
                    <a:pt x="334009" y="248919"/>
                  </a:lnTo>
                  <a:lnTo>
                    <a:pt x="331470" y="259079"/>
                  </a:lnTo>
                  <a:lnTo>
                    <a:pt x="328929" y="265429"/>
                  </a:lnTo>
                  <a:lnTo>
                    <a:pt x="327659" y="270509"/>
                  </a:lnTo>
                  <a:lnTo>
                    <a:pt x="322579" y="280669"/>
                  </a:lnTo>
                  <a:lnTo>
                    <a:pt x="314959" y="290829"/>
                  </a:lnTo>
                  <a:lnTo>
                    <a:pt x="312420" y="295909"/>
                  </a:lnTo>
                  <a:lnTo>
                    <a:pt x="308609" y="299719"/>
                  </a:lnTo>
                  <a:lnTo>
                    <a:pt x="304800" y="304799"/>
                  </a:lnTo>
                  <a:lnTo>
                    <a:pt x="299720" y="308609"/>
                  </a:lnTo>
                  <a:lnTo>
                    <a:pt x="295909" y="312419"/>
                  </a:lnTo>
                  <a:lnTo>
                    <a:pt x="290829" y="316229"/>
                  </a:lnTo>
                  <a:lnTo>
                    <a:pt x="285750" y="318769"/>
                  </a:lnTo>
                  <a:lnTo>
                    <a:pt x="280670" y="322579"/>
                  </a:lnTo>
                  <a:lnTo>
                    <a:pt x="265429" y="330199"/>
                  </a:lnTo>
                  <a:lnTo>
                    <a:pt x="259079" y="331469"/>
                  </a:lnTo>
                  <a:lnTo>
                    <a:pt x="254000" y="332739"/>
                  </a:lnTo>
                  <a:lnTo>
                    <a:pt x="247650" y="335279"/>
                  </a:lnTo>
                  <a:lnTo>
                    <a:pt x="242570" y="335279"/>
                  </a:lnTo>
                  <a:lnTo>
                    <a:pt x="236220" y="336549"/>
                  </a:lnTo>
                  <a:lnTo>
                    <a:pt x="231139" y="337819"/>
                  </a:lnTo>
                  <a:lnTo>
                    <a:pt x="419100" y="337819"/>
                  </a:lnTo>
                  <a:lnTo>
                    <a:pt x="441959" y="283209"/>
                  </a:lnTo>
                  <a:lnTo>
                    <a:pt x="449579" y="236219"/>
                  </a:lnTo>
                  <a:lnTo>
                    <a:pt x="449579" y="213359"/>
                  </a:lnTo>
                  <a:lnTo>
                    <a:pt x="448309" y="201929"/>
                  </a:lnTo>
                  <a:lnTo>
                    <a:pt x="447039" y="189229"/>
                  </a:lnTo>
                  <a:lnTo>
                    <a:pt x="441959" y="166369"/>
                  </a:lnTo>
                  <a:lnTo>
                    <a:pt x="438150" y="154939"/>
                  </a:lnTo>
                  <a:lnTo>
                    <a:pt x="434339" y="144779"/>
                  </a:lnTo>
                  <a:lnTo>
                    <a:pt x="430529" y="133349"/>
                  </a:lnTo>
                  <a:lnTo>
                    <a:pt x="425450" y="123189"/>
                  </a:lnTo>
                  <a:lnTo>
                    <a:pt x="419100" y="113029"/>
                  </a:lnTo>
                  <a:close/>
                </a:path>
                <a:path extrusionOk="0" h="449579" w="449579">
                  <a:moveTo>
                    <a:pt x="224789" y="0"/>
                  </a:moveTo>
                  <a:lnTo>
                    <a:pt x="213359" y="1269"/>
                  </a:lnTo>
                  <a:lnTo>
                    <a:pt x="236220" y="1269"/>
                  </a:lnTo>
                  <a:lnTo>
                    <a:pt x="2247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8440419" y="3684270"/>
              <a:ext cx="449580" cy="449580"/>
            </a:xfrm>
            <a:custGeom>
              <a:rect b="b" l="l" r="r" t="t"/>
              <a:pathLst>
                <a:path extrusionOk="0" h="449579" w="449579">
                  <a:moveTo>
                    <a:pt x="0" y="224789"/>
                  </a:moveTo>
                  <a:lnTo>
                    <a:pt x="0" y="213359"/>
                  </a:lnTo>
                  <a:lnTo>
                    <a:pt x="1270" y="201929"/>
                  </a:lnTo>
                  <a:lnTo>
                    <a:pt x="2539" y="189229"/>
                  </a:lnTo>
                  <a:lnTo>
                    <a:pt x="5079" y="177799"/>
                  </a:lnTo>
                  <a:lnTo>
                    <a:pt x="7620" y="166369"/>
                  </a:lnTo>
                  <a:lnTo>
                    <a:pt x="11429" y="154939"/>
                  </a:lnTo>
                  <a:lnTo>
                    <a:pt x="15239" y="144779"/>
                  </a:lnTo>
                  <a:lnTo>
                    <a:pt x="19050" y="133349"/>
                  </a:lnTo>
                  <a:lnTo>
                    <a:pt x="24129" y="123189"/>
                  </a:lnTo>
                  <a:lnTo>
                    <a:pt x="30479" y="113029"/>
                  </a:lnTo>
                  <a:lnTo>
                    <a:pt x="36829" y="102869"/>
                  </a:lnTo>
                  <a:lnTo>
                    <a:pt x="43179" y="92709"/>
                  </a:lnTo>
                  <a:lnTo>
                    <a:pt x="50800" y="83819"/>
                  </a:lnTo>
                  <a:lnTo>
                    <a:pt x="57150" y="74929"/>
                  </a:lnTo>
                  <a:lnTo>
                    <a:pt x="66039" y="66039"/>
                  </a:lnTo>
                  <a:lnTo>
                    <a:pt x="74929" y="58419"/>
                  </a:lnTo>
                  <a:lnTo>
                    <a:pt x="83820" y="50799"/>
                  </a:lnTo>
                  <a:lnTo>
                    <a:pt x="92709" y="43179"/>
                  </a:lnTo>
                  <a:lnTo>
                    <a:pt x="102870" y="36829"/>
                  </a:lnTo>
                  <a:lnTo>
                    <a:pt x="113029" y="30479"/>
                  </a:lnTo>
                  <a:lnTo>
                    <a:pt x="123189" y="25399"/>
                  </a:lnTo>
                  <a:lnTo>
                    <a:pt x="133350" y="20319"/>
                  </a:lnTo>
                  <a:lnTo>
                    <a:pt x="143509" y="15239"/>
                  </a:lnTo>
                  <a:lnTo>
                    <a:pt x="154939" y="11429"/>
                  </a:lnTo>
                  <a:lnTo>
                    <a:pt x="166370" y="7619"/>
                  </a:lnTo>
                  <a:lnTo>
                    <a:pt x="177800" y="5079"/>
                  </a:lnTo>
                  <a:lnTo>
                    <a:pt x="189229" y="3809"/>
                  </a:lnTo>
                  <a:lnTo>
                    <a:pt x="201929" y="1269"/>
                  </a:lnTo>
                  <a:lnTo>
                    <a:pt x="213359" y="1269"/>
                  </a:lnTo>
                  <a:lnTo>
                    <a:pt x="224789" y="0"/>
                  </a:lnTo>
                  <a:lnTo>
                    <a:pt x="236220" y="1269"/>
                  </a:lnTo>
                  <a:lnTo>
                    <a:pt x="247650" y="1269"/>
                  </a:lnTo>
                  <a:lnTo>
                    <a:pt x="260350" y="3809"/>
                  </a:lnTo>
                  <a:lnTo>
                    <a:pt x="304800" y="15239"/>
                  </a:lnTo>
                  <a:lnTo>
                    <a:pt x="326389" y="25399"/>
                  </a:lnTo>
                  <a:lnTo>
                    <a:pt x="336550" y="30479"/>
                  </a:lnTo>
                  <a:lnTo>
                    <a:pt x="346709" y="36829"/>
                  </a:lnTo>
                  <a:lnTo>
                    <a:pt x="356870" y="43179"/>
                  </a:lnTo>
                  <a:lnTo>
                    <a:pt x="365759" y="50799"/>
                  </a:lnTo>
                  <a:lnTo>
                    <a:pt x="374650" y="58419"/>
                  </a:lnTo>
                  <a:lnTo>
                    <a:pt x="383539" y="66039"/>
                  </a:lnTo>
                  <a:lnTo>
                    <a:pt x="392429" y="74929"/>
                  </a:lnTo>
                  <a:lnTo>
                    <a:pt x="398779" y="83819"/>
                  </a:lnTo>
                  <a:lnTo>
                    <a:pt x="406400" y="92709"/>
                  </a:lnTo>
                  <a:lnTo>
                    <a:pt x="412750" y="102869"/>
                  </a:lnTo>
                  <a:lnTo>
                    <a:pt x="419100" y="113029"/>
                  </a:lnTo>
                  <a:lnTo>
                    <a:pt x="425450" y="123189"/>
                  </a:lnTo>
                  <a:lnTo>
                    <a:pt x="430529" y="133349"/>
                  </a:lnTo>
                  <a:lnTo>
                    <a:pt x="434339" y="144779"/>
                  </a:lnTo>
                  <a:lnTo>
                    <a:pt x="438150" y="154939"/>
                  </a:lnTo>
                  <a:lnTo>
                    <a:pt x="441959" y="166369"/>
                  </a:lnTo>
                  <a:lnTo>
                    <a:pt x="444500" y="177799"/>
                  </a:lnTo>
                  <a:lnTo>
                    <a:pt x="447039" y="189229"/>
                  </a:lnTo>
                  <a:lnTo>
                    <a:pt x="448309" y="201929"/>
                  </a:lnTo>
                  <a:lnTo>
                    <a:pt x="449579" y="213359"/>
                  </a:lnTo>
                  <a:lnTo>
                    <a:pt x="449579" y="224789"/>
                  </a:lnTo>
                  <a:lnTo>
                    <a:pt x="449579" y="236219"/>
                  </a:lnTo>
                  <a:lnTo>
                    <a:pt x="448309" y="248919"/>
                  </a:lnTo>
                  <a:lnTo>
                    <a:pt x="438150" y="294639"/>
                  </a:lnTo>
                  <a:lnTo>
                    <a:pt x="419100" y="337819"/>
                  </a:lnTo>
                  <a:lnTo>
                    <a:pt x="398779" y="367029"/>
                  </a:lnTo>
                  <a:lnTo>
                    <a:pt x="392429" y="375919"/>
                  </a:lnTo>
                  <a:lnTo>
                    <a:pt x="383539" y="383539"/>
                  </a:lnTo>
                  <a:lnTo>
                    <a:pt x="374650" y="392429"/>
                  </a:lnTo>
                  <a:lnTo>
                    <a:pt x="365759" y="400049"/>
                  </a:lnTo>
                  <a:lnTo>
                    <a:pt x="356870" y="406399"/>
                  </a:lnTo>
                  <a:lnTo>
                    <a:pt x="346709" y="412749"/>
                  </a:lnTo>
                  <a:lnTo>
                    <a:pt x="336550" y="419099"/>
                  </a:lnTo>
                  <a:lnTo>
                    <a:pt x="326389" y="425449"/>
                  </a:lnTo>
                  <a:lnTo>
                    <a:pt x="316229" y="430529"/>
                  </a:lnTo>
                  <a:lnTo>
                    <a:pt x="304800" y="434339"/>
                  </a:lnTo>
                  <a:lnTo>
                    <a:pt x="294639" y="438149"/>
                  </a:lnTo>
                  <a:lnTo>
                    <a:pt x="283209" y="441959"/>
                  </a:lnTo>
                  <a:lnTo>
                    <a:pt x="271779" y="444499"/>
                  </a:lnTo>
                  <a:lnTo>
                    <a:pt x="260350" y="447039"/>
                  </a:lnTo>
                  <a:lnTo>
                    <a:pt x="247650" y="448309"/>
                  </a:lnTo>
                  <a:lnTo>
                    <a:pt x="236220" y="449579"/>
                  </a:lnTo>
                  <a:lnTo>
                    <a:pt x="224789" y="449579"/>
                  </a:lnTo>
                  <a:lnTo>
                    <a:pt x="213359" y="449579"/>
                  </a:lnTo>
                  <a:lnTo>
                    <a:pt x="201929" y="448309"/>
                  </a:lnTo>
                  <a:lnTo>
                    <a:pt x="189229" y="447039"/>
                  </a:lnTo>
                  <a:lnTo>
                    <a:pt x="177800" y="444499"/>
                  </a:lnTo>
                  <a:lnTo>
                    <a:pt x="166370" y="441959"/>
                  </a:lnTo>
                  <a:lnTo>
                    <a:pt x="123189" y="425449"/>
                  </a:lnTo>
                  <a:lnTo>
                    <a:pt x="113029" y="419099"/>
                  </a:lnTo>
                  <a:lnTo>
                    <a:pt x="102870" y="412749"/>
                  </a:lnTo>
                  <a:lnTo>
                    <a:pt x="92709" y="406399"/>
                  </a:lnTo>
                  <a:lnTo>
                    <a:pt x="83820" y="400049"/>
                  </a:lnTo>
                  <a:lnTo>
                    <a:pt x="74929" y="392429"/>
                  </a:lnTo>
                  <a:lnTo>
                    <a:pt x="66039" y="383539"/>
                  </a:lnTo>
                  <a:lnTo>
                    <a:pt x="57150" y="375919"/>
                  </a:lnTo>
                  <a:lnTo>
                    <a:pt x="50800" y="367029"/>
                  </a:lnTo>
                  <a:lnTo>
                    <a:pt x="43179" y="356869"/>
                  </a:lnTo>
                  <a:lnTo>
                    <a:pt x="36829" y="347979"/>
                  </a:lnTo>
                  <a:lnTo>
                    <a:pt x="15239" y="306069"/>
                  </a:lnTo>
                  <a:lnTo>
                    <a:pt x="5079" y="271779"/>
                  </a:lnTo>
                  <a:lnTo>
                    <a:pt x="2539" y="260349"/>
                  </a:lnTo>
                  <a:lnTo>
                    <a:pt x="1270" y="248919"/>
                  </a:lnTo>
                  <a:lnTo>
                    <a:pt x="0" y="236219"/>
                  </a:lnTo>
                  <a:lnTo>
                    <a:pt x="0" y="224789"/>
                  </a:lnTo>
                  <a:close/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8545542" y="3789393"/>
              <a:ext cx="239333" cy="24060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8440419" y="3684270"/>
              <a:ext cx="449580" cy="449580"/>
            </a:xfrm>
            <a:custGeom>
              <a:rect b="b" l="l" r="r" t="t"/>
              <a:pathLst>
                <a:path extrusionOk="0" h="449579" w="449579">
                  <a:moveTo>
                    <a:pt x="0" y="0"/>
                  </a:moveTo>
                  <a:lnTo>
                    <a:pt x="0" y="0"/>
                  </a:lnTo>
                </a:path>
                <a:path extrusionOk="0" h="449579" w="449579">
                  <a:moveTo>
                    <a:pt x="449579" y="449579"/>
                  </a:moveTo>
                  <a:lnTo>
                    <a:pt x="449579" y="449579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9837420" y="3162300"/>
              <a:ext cx="252729" cy="1347470"/>
            </a:xfrm>
            <a:custGeom>
              <a:rect b="b" l="l" r="r" t="t"/>
              <a:pathLst>
                <a:path extrusionOk="0" h="1347470" w="252729">
                  <a:moveTo>
                    <a:pt x="125729" y="0"/>
                  </a:moveTo>
                  <a:lnTo>
                    <a:pt x="0" y="125729"/>
                  </a:lnTo>
                  <a:lnTo>
                    <a:pt x="63500" y="125729"/>
                  </a:lnTo>
                  <a:lnTo>
                    <a:pt x="63500" y="1347470"/>
                  </a:lnTo>
                  <a:lnTo>
                    <a:pt x="189229" y="1347470"/>
                  </a:lnTo>
                  <a:lnTo>
                    <a:pt x="189229" y="125729"/>
                  </a:lnTo>
                  <a:lnTo>
                    <a:pt x="252729" y="125729"/>
                  </a:lnTo>
                  <a:lnTo>
                    <a:pt x="1257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9837420" y="3162300"/>
              <a:ext cx="252729" cy="1347470"/>
            </a:xfrm>
            <a:custGeom>
              <a:rect b="b" l="l" r="r" t="t"/>
              <a:pathLst>
                <a:path extrusionOk="0" h="1347470" w="252729">
                  <a:moveTo>
                    <a:pt x="63500" y="1347470"/>
                  </a:moveTo>
                  <a:lnTo>
                    <a:pt x="63500" y="125729"/>
                  </a:lnTo>
                  <a:lnTo>
                    <a:pt x="0" y="125729"/>
                  </a:lnTo>
                  <a:lnTo>
                    <a:pt x="125729" y="0"/>
                  </a:lnTo>
                  <a:lnTo>
                    <a:pt x="252729" y="125729"/>
                  </a:lnTo>
                  <a:lnTo>
                    <a:pt x="189229" y="125729"/>
                  </a:lnTo>
                  <a:lnTo>
                    <a:pt x="189229" y="1347470"/>
                  </a:lnTo>
                  <a:lnTo>
                    <a:pt x="63500" y="1347470"/>
                  </a:lnTo>
                  <a:close/>
                </a:path>
                <a:path extrusionOk="0" h="1347470" w="252729">
                  <a:moveTo>
                    <a:pt x="0" y="1347470"/>
                  </a:moveTo>
                  <a:lnTo>
                    <a:pt x="0" y="1347470"/>
                  </a:lnTo>
                </a:path>
                <a:path extrusionOk="0" h="1347470" w="252729">
                  <a:moveTo>
                    <a:pt x="252729" y="0"/>
                  </a:moveTo>
                  <a:lnTo>
                    <a:pt x="252729" y="0"/>
                  </a:lnTo>
                </a:path>
              </a:pathLst>
            </a:custGeom>
            <a:noFill/>
            <a:ln cap="flat" cmpd="sng" w="15800">
              <a:solidFill>
                <a:srgbClr val="A61D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/>
          <p:nvPr/>
        </p:nvSpPr>
        <p:spPr>
          <a:xfrm>
            <a:off x="1611630" y="193321"/>
            <a:ext cx="8650947" cy="65084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45"/>
          <p:cNvSpPr txBox="1"/>
          <p:nvPr/>
        </p:nvSpPr>
        <p:spPr>
          <a:xfrm>
            <a:off x="5036820" y="2265679"/>
            <a:ext cx="205740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9810750" y="2308859"/>
            <a:ext cx="23177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5"/>
          <p:cNvSpPr txBox="1"/>
          <p:nvPr/>
        </p:nvSpPr>
        <p:spPr>
          <a:xfrm>
            <a:off x="5074920" y="5412740"/>
            <a:ext cx="23177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5"/>
          <p:cNvSpPr/>
          <p:nvPr/>
        </p:nvSpPr>
        <p:spPr>
          <a:xfrm>
            <a:off x="9484359" y="5450840"/>
            <a:ext cx="853440" cy="85979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/>
          <p:nvPr/>
        </p:nvSpPr>
        <p:spPr>
          <a:xfrm>
            <a:off x="1922779" y="350520"/>
            <a:ext cx="8152130" cy="621157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/>
          <p:nvPr>
            <p:ph type="title"/>
          </p:nvPr>
        </p:nvSpPr>
        <p:spPr>
          <a:xfrm>
            <a:off x="1174750" y="476250"/>
            <a:ext cx="635063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Test</a:t>
            </a:r>
            <a:endParaRPr/>
          </a:p>
        </p:txBody>
      </p:sp>
      <p:sp>
        <p:nvSpPr>
          <p:cNvPr id="452" name="Google Shape;452;p47"/>
          <p:cNvSpPr txBox="1"/>
          <p:nvPr>
            <p:ph idx="1" type="body"/>
          </p:nvPr>
        </p:nvSpPr>
        <p:spPr>
          <a:xfrm>
            <a:off x="600709" y="1334770"/>
            <a:ext cx="1099058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1) Which of the following describes the transition from primary to permanent dentition?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/>
            </a:br>
            <a:r>
              <a:rPr lang="en-US" sz="2400"/>
              <a:t>a) Mixed dentition</a:t>
            </a:r>
            <a:br>
              <a:rPr lang="en-US" sz="2400"/>
            </a:br>
            <a:r>
              <a:rPr lang="en-US" sz="2400"/>
              <a:t>b) Partial dentition</a:t>
            </a:r>
            <a:br>
              <a:rPr lang="en-US" sz="2400"/>
            </a:br>
            <a:r>
              <a:rPr lang="en-US" sz="2400"/>
              <a:t>c) Deciduous dentition</a:t>
            </a:r>
            <a:br>
              <a:rPr lang="en-US" sz="2400"/>
            </a:br>
            <a:r>
              <a:rPr lang="en-US" sz="2400"/>
              <a:t>d) Succedaneous dentition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8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8"/>
          <p:cNvSpPr txBox="1"/>
          <p:nvPr>
            <p:ph idx="1" type="body"/>
          </p:nvPr>
        </p:nvSpPr>
        <p:spPr>
          <a:xfrm>
            <a:off x="600709" y="1334770"/>
            <a:ext cx="1099058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2) In the FDI system, what number represents the upper left first molar?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/>
            </a:br>
            <a:r>
              <a:rPr lang="en-US" sz="2800"/>
              <a:t>a) 16</a:t>
            </a:r>
            <a:br>
              <a:rPr lang="en-US" sz="2800"/>
            </a:br>
            <a:r>
              <a:rPr lang="en-US" sz="2800"/>
              <a:t>b) 26</a:t>
            </a:r>
            <a:br>
              <a:rPr lang="en-US" sz="2800"/>
            </a:br>
            <a:r>
              <a:rPr lang="en-US" sz="2800"/>
              <a:t>c) 36</a:t>
            </a:r>
            <a:br>
              <a:rPr lang="en-US" sz="2800"/>
            </a:br>
            <a:r>
              <a:rPr lang="en-US" sz="2800"/>
              <a:t>d) 46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9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9"/>
          <p:cNvSpPr txBox="1"/>
          <p:nvPr>
            <p:ph idx="1" type="body"/>
          </p:nvPr>
        </p:nvSpPr>
        <p:spPr>
          <a:xfrm>
            <a:off x="600709" y="1334770"/>
            <a:ext cx="1099058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3) Which of the following tooth surfaces faces the lips or cheeks?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/>
            </a:br>
            <a:r>
              <a:rPr lang="en-US" sz="2800"/>
              <a:t>a) Lingual</a:t>
            </a:r>
            <a:br>
              <a:rPr lang="en-US" sz="2800"/>
            </a:br>
            <a:r>
              <a:rPr lang="en-US" sz="2800"/>
              <a:t>b) Occlusal</a:t>
            </a:r>
            <a:br>
              <a:rPr lang="en-US" sz="2800"/>
            </a:br>
            <a:r>
              <a:rPr lang="en-US" sz="2800"/>
              <a:t>c) Facial</a:t>
            </a:r>
            <a:br>
              <a:rPr lang="en-US" sz="2800"/>
            </a:br>
            <a:r>
              <a:rPr lang="en-US" sz="2800"/>
              <a:t>d) Incisal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0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0"/>
          <p:cNvSpPr txBox="1"/>
          <p:nvPr>
            <p:ph idx="1" type="body"/>
          </p:nvPr>
        </p:nvSpPr>
        <p:spPr>
          <a:xfrm>
            <a:off x="600709" y="1334770"/>
            <a:ext cx="10990580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4) A tooth is divided into three sections vertically and horizontally. What is the middle third of the crown called?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/>
            </a:br>
            <a:r>
              <a:rPr lang="en-US" sz="2400"/>
              <a:t>a) Cervical third</a:t>
            </a:r>
            <a:br>
              <a:rPr lang="en-US" sz="2400"/>
            </a:br>
            <a:r>
              <a:rPr lang="en-US" sz="2400"/>
              <a:t>b) Incisal/Occlusal third</a:t>
            </a:r>
            <a:br>
              <a:rPr lang="en-US" sz="2400"/>
            </a:br>
            <a:r>
              <a:rPr lang="en-US" sz="2400"/>
              <a:t>c) Middle third</a:t>
            </a:r>
            <a:br>
              <a:rPr lang="en-US" sz="2400"/>
            </a:br>
            <a:r>
              <a:rPr lang="en-US" sz="2400"/>
              <a:t>d) Apical third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1"/>
          <p:cNvSpPr txBox="1"/>
          <p:nvPr>
            <p:ph idx="1" type="body"/>
          </p:nvPr>
        </p:nvSpPr>
        <p:spPr>
          <a:xfrm>
            <a:off x="600709" y="1334770"/>
            <a:ext cx="10990580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5) Which of the following is TRUE about line and point angles?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/>
            </a:br>
            <a:r>
              <a:rPr lang="en-US" sz="2400"/>
              <a:t>a) A line angle is formed by the junction of three surfaces</a:t>
            </a:r>
            <a:br>
              <a:rPr lang="en-US" sz="2400"/>
            </a:br>
            <a:r>
              <a:rPr lang="en-US" sz="2400"/>
              <a:t>b) A point angle is formed by the junction of two surfaces</a:t>
            </a:r>
            <a:br>
              <a:rPr lang="en-US" sz="2400"/>
            </a:br>
            <a:r>
              <a:rPr lang="en-US" sz="2400"/>
              <a:t>c) A point angle is formed by the junction of three surfaces</a:t>
            </a:r>
            <a:br>
              <a:rPr lang="en-US" sz="2400"/>
            </a:br>
            <a:r>
              <a:rPr lang="en-US" sz="2400"/>
              <a:t>d) Line and point angles are only found on posterior teeth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457200" y="1334770"/>
            <a:ext cx="11134089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Have you heard about FDI or 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American Dental Association (ADA) and the Fédération Dentaire Internationale (FDI) are two major dental organizations, but they have different scopes, functions.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aphicFrame>
        <p:nvGraphicFramePr>
          <p:cNvPr id="79" name="Google Shape;79;p7"/>
          <p:cNvGraphicFramePr/>
          <p:nvPr/>
        </p:nvGraphicFramePr>
        <p:xfrm>
          <a:off x="838200" y="32226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{C41AB186-C633-4AFB-AE04-EC05826CE109}</a:tableStyleId>
              </a:tblPr>
              <a:tblGrid>
                <a:gridCol w="5338450"/>
                <a:gridCol w="5338450"/>
              </a:tblGrid>
              <a:tr h="70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none" cap="none" strike="noStrike"/>
                        <a:t>ADA (American Dental Association)</a:t>
                      </a:r>
                      <a:r>
                        <a:rPr lang="en-US" sz="1800" u="none" cap="none" strike="noStrike"/>
                        <a:t>	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Font typeface="Calibri"/>
                        <a:buNone/>
                      </a:pPr>
                      <a:r>
                        <a:rPr lang="en-US" sz="2400"/>
                        <a:t>FDI (Fédération Dentaire Internationale)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1859 (USA)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1900 (Switzerland, International)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01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National (United States)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International (Global)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1001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Standardization, education, advocacy, and policy-making for dentists in the U.S.	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Global oral health promotion, research,    and standardization in dentistry.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 txBox="1"/>
          <p:nvPr>
            <p:ph idx="1" type="body"/>
          </p:nvPr>
        </p:nvSpPr>
        <p:spPr>
          <a:xfrm>
            <a:off x="600709" y="1334770"/>
            <a:ext cx="10990580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Which part of the tooth is covered by enamel?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/>
            </a:br>
            <a:r>
              <a:rPr lang="en-US" sz="2400"/>
              <a:t>a) Root</a:t>
            </a:r>
            <a:br>
              <a:rPr lang="en-US" sz="2400"/>
            </a:br>
            <a:r>
              <a:rPr lang="en-US" sz="2400"/>
              <a:t>b) Crown</a:t>
            </a:r>
            <a:br>
              <a:rPr lang="en-US" sz="2400"/>
            </a:br>
            <a:r>
              <a:rPr lang="en-US" sz="2400"/>
              <a:t>c) Pulp</a:t>
            </a:r>
            <a:br>
              <a:rPr lang="en-US" sz="2400"/>
            </a:br>
            <a:r>
              <a:rPr lang="en-US" sz="2400"/>
              <a:t>d) Cementum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Answer b) Crown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9"/>
          <p:cNvGrpSpPr/>
          <p:nvPr/>
        </p:nvGrpSpPr>
        <p:grpSpPr>
          <a:xfrm>
            <a:off x="0" y="6333490"/>
            <a:ext cx="12192000" cy="524510"/>
            <a:chOff x="0" y="6333490"/>
            <a:chExt cx="12192000" cy="524510"/>
          </a:xfrm>
        </p:grpSpPr>
        <p:sp>
          <p:nvSpPr>
            <p:cNvPr id="91" name="Google Shape;91;p9"/>
            <p:cNvSpPr/>
            <p:nvPr/>
          </p:nvSpPr>
          <p:spPr>
            <a:xfrm>
              <a:off x="0" y="6400800"/>
              <a:ext cx="12192000" cy="457200"/>
            </a:xfrm>
            <a:custGeom>
              <a:rect b="b" l="l" r="r" t="t"/>
              <a:pathLst>
                <a:path extrusionOk="0" h="457200" w="12192000">
                  <a:moveTo>
                    <a:pt x="121920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192000" y="457200"/>
                  </a:lnTo>
                  <a:close/>
                </a:path>
              </a:pathLst>
            </a:custGeom>
            <a:solidFill>
              <a:srgbClr val="205867"/>
            </a:solidFill>
            <a:ln cap="flat" cmpd="sng" w="952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0" y="6333490"/>
              <a:ext cx="12192000" cy="67310"/>
            </a:xfrm>
            <a:custGeom>
              <a:rect b="b" l="l" r="r" t="t"/>
              <a:pathLst>
                <a:path extrusionOk="0" h="67310" w="12192000">
                  <a:moveTo>
                    <a:pt x="12192000" y="0"/>
                  </a:moveTo>
                  <a:lnTo>
                    <a:pt x="0" y="0"/>
                  </a:lnTo>
                  <a:lnTo>
                    <a:pt x="0" y="67310"/>
                  </a:lnTo>
                  <a:lnTo>
                    <a:pt x="12192000" y="67310"/>
                  </a:lnTo>
                  <a:close/>
                </a:path>
              </a:pathLst>
            </a:custGeom>
            <a:solidFill>
              <a:srgbClr val="205867"/>
            </a:solidFill>
            <a:ln cap="flat" cmpd="sng" w="9525">
              <a:solidFill>
                <a:srgbClr val="92C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9"/>
          <p:cNvSpPr/>
          <p:nvPr/>
        </p:nvSpPr>
        <p:spPr>
          <a:xfrm>
            <a:off x="1207769" y="4343400"/>
            <a:ext cx="9876790" cy="0"/>
          </a:xfrm>
          <a:custGeom>
            <a:rect b="b" l="l" r="r" t="t"/>
            <a:pathLst>
              <a:path extrusionOk="0" h="120000" w="9876790">
                <a:moveTo>
                  <a:pt x="0" y="0"/>
                </a:moveTo>
                <a:lnTo>
                  <a:pt x="9876790" y="0"/>
                </a:lnTo>
              </a:path>
            </a:pathLst>
          </a:custGeom>
          <a:noFill/>
          <a:ln cap="flat" cmpd="sng" w="9525">
            <a:solidFill>
              <a:srgbClr val="7E7E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9"/>
          <p:cNvSpPr txBox="1"/>
          <p:nvPr>
            <p:ph type="title"/>
          </p:nvPr>
        </p:nvSpPr>
        <p:spPr>
          <a:xfrm>
            <a:off x="2700020" y="1992629"/>
            <a:ext cx="7280909" cy="1548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8425">
            <a:spAutoFit/>
          </a:bodyPr>
          <a:lstStyle/>
          <a:p>
            <a:pPr indent="-2095500" lvl="0" marL="2108200" marR="5080" rtl="0" algn="l">
              <a:lnSpc>
                <a:spcPct val="10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human  dentition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/>
          <p:nvPr>
            <p:ph type="title"/>
          </p:nvPr>
        </p:nvSpPr>
        <p:spPr>
          <a:xfrm>
            <a:off x="1174750" y="476250"/>
            <a:ext cx="635063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Objectives:</a:t>
            </a:r>
            <a:endParaRPr/>
          </a:p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600709" y="1334770"/>
            <a:ext cx="10990580" cy="3877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By the end of this lecture, students should be able 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Define dental anatomy and its significance in clinical practice.</a:t>
            </a:r>
            <a:endParaRPr/>
          </a:p>
          <a:p>
            <a:pPr indent="-3365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Describe the formation and classification of dentitions.</a:t>
            </a:r>
            <a:endParaRPr/>
          </a:p>
          <a:p>
            <a:pPr indent="-3365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Understand dental nomenclature and various tooth numbering systems.</a:t>
            </a:r>
            <a:endParaRPr/>
          </a:p>
          <a:p>
            <a:pPr indent="-3365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/>
          </a:p>
          <a:p>
            <a:pPr indent="-514350" lvl="0" marL="5143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Identify the divisions of teeth into thirds, line angles, and point angles.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1174750" y="476250"/>
            <a:ext cx="6350634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3">
            <a:alphaModFix/>
          </a:blip>
          <a:srcRect b="6882" l="13779" r="11816" t="15911"/>
          <a:stretch/>
        </p:blipFill>
        <p:spPr>
          <a:xfrm>
            <a:off x="1981200" y="169000"/>
            <a:ext cx="7983314" cy="62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321425"/>
            <a:ext cx="12211050" cy="5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2021-03-04T07:33:49Z</dcterms:created>
  <dc:creator>admin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2017-09-20T00:00:00Z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2021-03-04T00:00:00Z</vt:filetime>
  </property>
</Properties>
</file>